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  <p:sldMasterId id="2147483662" r:id="rId2"/>
    <p:sldMasterId id="2147483660" r:id="rId3"/>
    <p:sldMasterId id="2147483659" r:id="rId4"/>
    <p:sldMasterId id="2147484410" r:id="rId5"/>
    <p:sldMasterId id="2147484422" r:id="rId6"/>
    <p:sldMasterId id="2147484438" r:id="rId7"/>
    <p:sldMasterId id="2147484450" r:id="rId8"/>
    <p:sldMasterId id="2147484462" r:id="rId9"/>
  </p:sldMasterIdLst>
  <p:notesMasterIdLst>
    <p:notesMasterId r:id="rId70"/>
  </p:notesMasterIdLst>
  <p:sldIdLst>
    <p:sldId id="257" r:id="rId10"/>
    <p:sldId id="297" r:id="rId11"/>
    <p:sldId id="298" r:id="rId12"/>
    <p:sldId id="299" r:id="rId13"/>
    <p:sldId id="300" r:id="rId14"/>
    <p:sldId id="301" r:id="rId15"/>
    <p:sldId id="260" r:id="rId16"/>
    <p:sldId id="262" r:id="rId17"/>
    <p:sldId id="896" r:id="rId18"/>
    <p:sldId id="263" r:id="rId19"/>
    <p:sldId id="268" r:id="rId20"/>
    <p:sldId id="318" r:id="rId21"/>
    <p:sldId id="897" r:id="rId22"/>
    <p:sldId id="898" r:id="rId23"/>
    <p:sldId id="271" r:id="rId24"/>
    <p:sldId id="258" r:id="rId25"/>
    <p:sldId id="259" r:id="rId26"/>
    <p:sldId id="273" r:id="rId27"/>
    <p:sldId id="278" r:id="rId28"/>
    <p:sldId id="286" r:id="rId29"/>
    <p:sldId id="296" r:id="rId30"/>
    <p:sldId id="279" r:id="rId31"/>
    <p:sldId id="274" r:id="rId32"/>
    <p:sldId id="282" r:id="rId33"/>
    <p:sldId id="280" r:id="rId34"/>
    <p:sldId id="303" r:id="rId35"/>
    <p:sldId id="275" r:id="rId36"/>
    <p:sldId id="302" r:id="rId37"/>
    <p:sldId id="283" r:id="rId38"/>
    <p:sldId id="287" r:id="rId39"/>
    <p:sldId id="276" r:id="rId40"/>
    <p:sldId id="304" r:id="rId41"/>
    <p:sldId id="277" r:id="rId42"/>
    <p:sldId id="324" r:id="rId43"/>
    <p:sldId id="323" r:id="rId44"/>
    <p:sldId id="325" r:id="rId45"/>
    <p:sldId id="321" r:id="rId46"/>
    <p:sldId id="267" r:id="rId47"/>
    <p:sldId id="312" r:id="rId48"/>
    <p:sldId id="311" r:id="rId49"/>
    <p:sldId id="281" r:id="rId50"/>
    <p:sldId id="313" r:id="rId51"/>
    <p:sldId id="289" r:id="rId52"/>
    <p:sldId id="291" r:id="rId53"/>
    <p:sldId id="317" r:id="rId54"/>
    <p:sldId id="899" r:id="rId55"/>
    <p:sldId id="315" r:id="rId56"/>
    <p:sldId id="900" r:id="rId57"/>
    <p:sldId id="288" r:id="rId58"/>
    <p:sldId id="901" r:id="rId59"/>
    <p:sldId id="292" r:id="rId60"/>
    <p:sldId id="290" r:id="rId61"/>
    <p:sldId id="306" r:id="rId62"/>
    <p:sldId id="307" r:id="rId63"/>
    <p:sldId id="308" r:id="rId64"/>
    <p:sldId id="902" r:id="rId65"/>
    <p:sldId id="309" r:id="rId66"/>
    <p:sldId id="310" r:id="rId67"/>
    <p:sldId id="895" r:id="rId68"/>
    <p:sldId id="320" r:id="rId6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1793"/>
    <a:srgbClr val="FEFBF0"/>
    <a:srgbClr val="680000"/>
    <a:srgbClr val="FFEF7F"/>
    <a:srgbClr val="996633"/>
    <a:srgbClr val="006600"/>
    <a:srgbClr val="FF0000"/>
    <a:srgbClr val="80008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9315" autoAdjust="0"/>
    <p:restoredTop sz="94249" autoAdjust="0"/>
  </p:normalViewPr>
  <p:slideViewPr>
    <p:cSldViewPr>
      <p:cViewPr varScale="1">
        <p:scale>
          <a:sx n="86" d="100"/>
          <a:sy n="86" d="100"/>
        </p:scale>
        <p:origin x="200" y="18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45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slide" Target="slides/slide57.xml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2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" Type="http://schemas.openxmlformats.org/officeDocument/2006/relationships/slideMaster" Target="slideMasters/slideMaster7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37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37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8B65A51-97C2-7342-977B-6FE6F1D5CC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6498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b="1" i="0" kern="1200">
        <a:solidFill>
          <a:schemeClr val="tx1"/>
        </a:solidFill>
        <a:latin typeface="Arial" panose="020B0604020202020204" pitchFamily="34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b="1" i="0" kern="1200">
        <a:solidFill>
          <a:schemeClr val="tx1"/>
        </a:solidFill>
        <a:latin typeface="Arial" panose="020B0604020202020204" pitchFamily="34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b="1" i="0" kern="1200">
        <a:solidFill>
          <a:schemeClr val="tx1"/>
        </a:solidFill>
        <a:latin typeface="Arial" panose="020B0604020202020204" pitchFamily="34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b="1" i="0" kern="1200">
        <a:solidFill>
          <a:schemeClr val="tx1"/>
        </a:solidFill>
        <a:latin typeface="Arial" panose="020B0604020202020204" pitchFamily="34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b="1" i="0" kern="1200">
        <a:solidFill>
          <a:schemeClr val="tx1"/>
        </a:solidFill>
        <a:latin typeface="Arial" panose="020B0604020202020204" pitchFamily="34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F00A6707-61AA-FE44-8F97-BFBFD19EA9AF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DBD8AA89-C965-D448-BDCC-DD9604861607}" type="slidenum">
              <a:rPr lang="en-US" sz="1200"/>
              <a:pPr/>
              <a:t>10</a:t>
            </a:fld>
            <a:endParaRPr lang="en-US" sz="1200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/>
              <a:t>To the Roman city of Philippi Paul emphasized their citizenship in heaven (Phil 3:20). Only 4 million of the 51 million in the Empire were citizens with many rights and privileges.</a:t>
            </a:r>
          </a:p>
          <a:p>
            <a:pPr eaLnBrk="1" hangingPunct="1"/>
            <a:r>
              <a:rPr lang="en-US" dirty="0"/>
              <a:t>Paul often referred to himself as a slave of Christ Jesus to churches that respected him, for this helped him identify with half of his readers (Phil. 1:1; 1 Thess. 1:1). The Empire had 27.5 million slaves.</a:t>
            </a:r>
          </a:p>
          <a:p>
            <a:pPr eaLnBrk="1" hangingPunct="1"/>
            <a:r>
              <a:rPr lang="en-US" dirty="0"/>
              <a:t>To churches doubting his authority, Paul referred to himself as apostle (Gal. 1:1; Col. 1:1).</a:t>
            </a:r>
          </a:p>
          <a:p>
            <a:pPr eaLnBrk="1" hangingPunct="1"/>
            <a:r>
              <a:rPr lang="en-US" dirty="0"/>
              <a:t>So, Paul wisely chose his titles based on the needs of his audience.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E89BF903-255E-7B4C-99C0-D0C5CC5E4400}" type="slidenum">
              <a:rPr lang="en-US" sz="1200"/>
              <a:pPr/>
              <a:t>11</a:t>
            </a:fld>
            <a:endParaRPr lang="en-US" sz="1200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898CC671-5DD3-7048-9A4F-C38F5EC1D9B9}" type="slidenum">
              <a:rPr lang="en-US" sz="1200"/>
              <a:pPr/>
              <a:t>12</a:t>
            </a:fld>
            <a:endParaRPr lang="en-US" sz="1200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/>
              <a:t>• Here is Rome. What language was spoken in Rome?</a:t>
            </a:r>
          </a:p>
          <a:p>
            <a:pPr eaLnBrk="1" hangingPunct="1"/>
            <a:r>
              <a:rPr lang="en-US" dirty="0"/>
              <a:t>• Latin was the main administrative language of the Empire.</a:t>
            </a:r>
          </a:p>
          <a:p>
            <a:pPr eaLnBrk="1" hangingPunct="1"/>
            <a:r>
              <a:rPr lang="en-US" dirty="0"/>
              <a:t>• Israel was a tiny province on the eastern front. What language?</a:t>
            </a:r>
          </a:p>
          <a:p>
            <a:pPr eaLnBrk="1" hangingPunct="1"/>
            <a:r>
              <a:rPr lang="en-US" dirty="0"/>
              <a:t>• Hebrew was historically spoken in Israel.</a:t>
            </a:r>
          </a:p>
          <a:p>
            <a:pPr eaLnBrk="1" hangingPunct="1"/>
            <a:r>
              <a:rPr lang="en-US" dirty="0"/>
              <a:t>• But in the Intertestamental Era, Aramaic became the trade language of the Middle East.</a:t>
            </a:r>
          </a:p>
          <a:p>
            <a:pPr eaLnBrk="1" hangingPunct="1"/>
            <a:r>
              <a:rPr lang="en-US" dirty="0"/>
              <a:t>• Yet Greek remained the main language spoken throughout the Roman Empire as the Romans did little to change this pattern from the Greek Era.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3D46CE-9A72-F546-8D3C-92F1F69B5D7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</a:endParaRPr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16F52D-0745-0F46-88F1-DC7A50400C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</a:endParaRPr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/>
              <a:t>The left column has to be read with an American Southern accent where "M" means "them" and "S" means "yes."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CB2BAB00-6F9F-5D42-A512-E2E1A69F8385}" type="slidenum">
              <a:rPr lang="en-US" sz="1200"/>
              <a:pPr/>
              <a:t>15</a:t>
            </a:fld>
            <a:endParaRPr lang="en-US" sz="1200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78AE3F54-B41F-1A45-87B0-FBB0EA224B76}" type="slidenum">
              <a:rPr lang="en-US" sz="1200"/>
              <a:pPr/>
              <a:t>16</a:t>
            </a:fld>
            <a:endParaRPr lang="en-US" sz="1200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78CC06B2-11DA-6B4F-A92B-81789985AC60}" type="slidenum">
              <a:rPr lang="en-US" sz="1200"/>
              <a:pPr/>
              <a:t>17</a:t>
            </a:fld>
            <a:endParaRPr lang="en-US" sz="1200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C65E5DC1-AECF-2F4D-8093-F1E09599870F}" type="slidenum">
              <a:rPr lang="en-US" sz="1200"/>
              <a:pPr/>
              <a:t>18</a:t>
            </a:fld>
            <a:endParaRPr lang="en-US" sz="1200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E74F5871-E93B-B841-B77F-B9271C2A3D19}" type="slidenum">
              <a:rPr lang="en-US" sz="1200"/>
              <a:pPr/>
              <a:t>19</a:t>
            </a:fld>
            <a:endParaRPr lang="en-US" sz="1200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F329A709-61A0-B846-87B5-86A347D0F1FB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854EF6F3-2013-9C45-937E-4FA505D6DB20}" type="slidenum">
              <a:rPr lang="en-US" sz="1200"/>
              <a:pPr/>
              <a:t>20</a:t>
            </a:fld>
            <a:endParaRPr lang="en-US" sz="1200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03680EFB-CF57-2B49-A8CA-4E64E274FBF9}" type="slidenum">
              <a:rPr lang="en-US" sz="1200"/>
              <a:pPr/>
              <a:t>21</a:t>
            </a:fld>
            <a:endParaRPr lang="en-US" sz="1200"/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B9E37AC0-0F0E-2A4C-AC53-1CF6ABAA1C31}" type="slidenum">
              <a:rPr lang="en-US" sz="1200"/>
              <a:pPr/>
              <a:t>22</a:t>
            </a:fld>
            <a:endParaRPr lang="en-US" sz="1200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Translators: Translate the text on the right as well as the left then move to the front.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0828E6B0-82AE-3A4D-90BE-03C1792B9FA1}" type="slidenum">
              <a:rPr lang="en-US" sz="1200"/>
              <a:pPr/>
              <a:t>23</a:t>
            </a:fld>
            <a:endParaRPr lang="en-US" sz="1200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D3D3F9B5-70FE-DD40-92C7-F6E65FFA4896}" type="slidenum">
              <a:rPr lang="en-US" sz="1200"/>
              <a:pPr/>
              <a:t>24</a:t>
            </a:fld>
            <a:endParaRPr lang="en-US" sz="1200"/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6C778B73-542B-634C-9775-8E9E4EF02054}" type="slidenum">
              <a:rPr lang="en-US" sz="1200"/>
              <a:pPr/>
              <a:t>25</a:t>
            </a:fld>
            <a:endParaRPr lang="en-US" sz="1200"/>
          </a:p>
        </p:txBody>
      </p:sp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B01CC9A0-313F-F446-8902-4E2F038704F0}" type="slidenum">
              <a:rPr lang="en-US" sz="1200"/>
              <a:pPr/>
              <a:t>26</a:t>
            </a:fld>
            <a:endParaRPr lang="en-US" sz="1200"/>
          </a:p>
        </p:txBody>
      </p:sp>
      <p:sp>
        <p:nvSpPr>
          <p:cNvPr id="1064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BE45EB38-F965-6C46-BCBD-F2AF2F41BBFF}" type="slidenum">
              <a:rPr lang="en-US" sz="1200"/>
              <a:pPr/>
              <a:t>27</a:t>
            </a:fld>
            <a:endParaRPr lang="en-US" sz="1200"/>
          </a:p>
        </p:txBody>
      </p:sp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5ECAFEF7-50A2-104F-BEAF-D4E35FC69655}" type="slidenum">
              <a:rPr lang="en-US" sz="1200"/>
              <a:pPr/>
              <a:t>28</a:t>
            </a:fld>
            <a:endParaRPr lang="en-US" sz="1200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1CAE8592-0161-6245-921D-B5D7F7A6F872}" type="slidenum">
              <a:rPr lang="en-US" sz="1200"/>
              <a:pPr/>
              <a:t>29</a:t>
            </a:fld>
            <a:endParaRPr lang="en-US" sz="1200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236189FA-CB1E-374B-9230-2B13FE74E7E0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EDBDD9FA-49AB-7843-A1EF-1373CC838CDB}" type="slidenum">
              <a:rPr lang="en-US" sz="1200"/>
              <a:pPr/>
              <a:t>30</a:t>
            </a:fld>
            <a:endParaRPr lang="en-US" sz="1200"/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CF56BBFF-C17E-EB48-A86A-ECC7FF4B8AB6}" type="slidenum">
              <a:rPr lang="en-US" sz="1200"/>
              <a:pPr/>
              <a:t>31</a:t>
            </a:fld>
            <a:endParaRPr lang="en-US" sz="1200"/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4E2C775E-22DF-0E4F-8D33-0CFA473BFB3F}" type="slidenum">
              <a:rPr lang="en-US" sz="1200"/>
              <a:pPr/>
              <a:t>32</a:t>
            </a:fld>
            <a:endParaRPr lang="en-US" sz="1200"/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841ECA47-6E1A-304C-A880-54F75AA46B47}" type="slidenum">
              <a:rPr lang="en-US" sz="1200"/>
              <a:pPr/>
              <a:t>33</a:t>
            </a:fld>
            <a:endParaRPr lang="en-US" sz="1200"/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ea typeface="ＭＳ Ｐゴシック" charset="-128"/>
                <a:cs typeface="ＭＳ Ｐゴシック" charset="-128"/>
              </a:rPr>
              <a:t>Slaves were considered property in the Roman world and had no rights.</a:t>
            </a:r>
            <a:r>
              <a:rPr lang="en-SG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240D20-2ADB-B249-9347-DAEFFA89E530}" type="slidenum">
              <a:rPr lang="en-US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3347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8F5EA0D3-D020-3D4A-85AD-6A4BAE3185BC}" type="slidenum">
              <a:rPr lang="en-US" sz="1200"/>
              <a:pPr/>
              <a:t>38</a:t>
            </a:fld>
            <a:endParaRPr lang="en-US" sz="1200"/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2AA92444-B7E9-1542-B87E-4632EFA0A246}" type="slidenum">
              <a:rPr lang="en-US" sz="1200"/>
              <a:pPr/>
              <a:t>39</a:t>
            </a:fld>
            <a:endParaRPr lang="en-US" sz="1200"/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3EB85B36-4C26-6140-A357-0A53D3B4BC51}" type="slidenum">
              <a:rPr lang="en-US" sz="1200"/>
              <a:pPr/>
              <a:t>40</a:t>
            </a:fld>
            <a:endParaRPr lang="en-US" sz="1200"/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2DA99A69-6590-A748-9800-E6C8F56997E1}" type="slidenum">
              <a:rPr lang="en-US" sz="1200"/>
              <a:pPr/>
              <a:t>41</a:t>
            </a:fld>
            <a:endParaRPr lang="en-US" sz="1200"/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ACCAAC02-5750-5541-BA51-D8FFE26EB842}" type="slidenum">
              <a:rPr lang="en-US" sz="1200"/>
              <a:pPr/>
              <a:t>42</a:t>
            </a:fld>
            <a:endParaRPr lang="en-US" sz="1200"/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13B072BD-58F7-FC49-BB8C-48BDF4306520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4948FA0B-C78C-984A-80A8-1D432A682C53}" type="slidenum">
              <a:rPr lang="en-US" sz="1200"/>
              <a:pPr/>
              <a:t>43</a:t>
            </a:fld>
            <a:endParaRPr lang="en-US" sz="1200"/>
          </a:p>
        </p:txBody>
      </p:sp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Of all the social institutions, the most influential by far was the household community. The same is true today, for the family is the building block of society.</a:t>
            </a:r>
          </a:p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8AC2F1ED-4090-304B-BEF3-E648EC9E1B2E}" type="slidenum">
              <a:rPr lang="en-US" sz="1200"/>
              <a:pPr/>
              <a:t>44</a:t>
            </a:fld>
            <a:endParaRPr lang="en-US" sz="1200"/>
          </a:p>
        </p:txBody>
      </p:sp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C2F1ED-4090-304B-BEF3-E648EC9E1B2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</a:endParaRPr>
          </a:p>
        </p:txBody>
      </p:sp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75869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C2F1ED-4090-304B-BEF3-E648EC9E1B2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</a:endParaRPr>
          </a:p>
        </p:txBody>
      </p:sp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06865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3ECB0DC3-7BEC-124C-8C63-F78BEA13C180}" type="slidenum">
              <a:rPr lang="en-US" sz="1200"/>
              <a:pPr/>
              <a:t>49</a:t>
            </a:fld>
            <a:endParaRPr lang="en-US" sz="1200"/>
          </a:p>
        </p:txBody>
      </p:sp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C2F1ED-4090-304B-BEF3-E648EC9E1B2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</a:endParaRPr>
          </a:p>
        </p:txBody>
      </p:sp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4902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3894C327-C0DC-D741-A650-2311F1F9CF66}" type="slidenum">
              <a:rPr lang="en-US" sz="1200"/>
              <a:pPr/>
              <a:t>51</a:t>
            </a:fld>
            <a:endParaRPr lang="en-US" sz="1200"/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0DD20E03-5863-A946-A582-E5FEC8DA5187}" type="slidenum">
              <a:rPr lang="en-US" sz="1200"/>
              <a:pPr/>
              <a:t>52</a:t>
            </a:fld>
            <a:endParaRPr lang="en-US" sz="1200"/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D20E03-5863-A946-A582-E5FEC8DA518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</a:endParaRPr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63599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6A2EDCEA-0CB3-DA48-9F73-F780BAA943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Calibri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sz="1200" dirty="0">
                <a:solidFill>
                  <a:srgbClr val="FFFFFF"/>
                </a:solidFill>
                <a:ea typeface="ＭＳ Ｐゴシック" charset="0"/>
              </a:rPr>
              <a:t>NB NT Backgrounds (</a:t>
            </a:r>
            <a:r>
              <a:rPr lang="en-US" sz="1200" dirty="0" err="1">
                <a:solidFill>
                  <a:srgbClr val="FFFFFF"/>
                </a:solidFill>
                <a:ea typeface="ＭＳ Ｐゴシック" charset="0"/>
              </a:rPr>
              <a:t>nb</a:t>
            </a:r>
            <a:r>
              <a:rPr lang="en-US" sz="1200" dirty="0">
                <a:solidFill>
                  <a:srgbClr val="FFFFFF"/>
                </a:solidFill>
                <a:ea typeface="ＭＳ Ｐゴシック" charset="0"/>
              </a:rPr>
              <a:t>) Arabic</a:t>
            </a:r>
          </a:p>
          <a:p>
            <a:r>
              <a:rPr lang="en-US" dirty="0"/>
              <a:t>_____________</a:t>
            </a:r>
          </a:p>
          <a:p>
            <a:r>
              <a:rPr lang="en-US" dirty="0"/>
              <a:t>Common-</a:t>
            </a:r>
            <a:r>
              <a:rPr lang="en-US" dirty="0">
                <a:ea typeface="ＭＳ Ｐゴシック" charset="0"/>
              </a:rPr>
              <a:t>3</a:t>
            </a:r>
            <a:r>
              <a:rPr lang="en-US" sz="1200" dirty="0">
                <a:solidFill>
                  <a:srgbClr val="FFFFFF"/>
                </a:solidFill>
                <a:ea typeface="ＭＳ Ｐゴシック" charset="0"/>
              </a:rPr>
              <a:t>1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A74E2247-713A-4840-BA54-0F24ABF68D4F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B05B7E05-1A3A-0C4E-8C50-286A29E0AE23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4B93C92C-742E-1446-AEC6-C84A022CB858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/>
              <a:t>These are the three main subtopics in this session.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C90B1AAF-E747-274D-980B-3073AADB621D}" type="slidenum">
              <a:rPr lang="en-US" sz="1200"/>
              <a:pPr/>
              <a:t>8</a:t>
            </a:fld>
            <a:endParaRPr lang="en-US" sz="1200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/>
              <a:t>I have never met a Singaporean farmer.  Most of us cannot relate to the first century AD.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CF16C1-9194-3B45-B8FD-75C38908D3A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</a:endParaRPr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latin typeface="Garamond" pitchFamily="-11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163 h 1906"/>
                <a:gd name="T4" fmla="*/ 5866 w 5740"/>
                <a:gd name="T5" fmla="*/ 1163 h 1906"/>
                <a:gd name="T6" fmla="*/ 586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34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34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2" charset="2"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99616223-79E5-DF46-A695-61CA9157B2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029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F52F6A6A-AF7A-5246-AB35-312CD574DB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82928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 b="1" i="0">
                <a:latin typeface="Arial" panose="020B0604020202020204" pitchFamily="34" charset="0"/>
              </a:defRPr>
            </a:lvl1pPr>
            <a:lvl2pPr marL="457150" indent="0">
              <a:buNone/>
              <a:defRPr sz="2800"/>
            </a:lvl2pPr>
            <a:lvl3pPr marL="914300" indent="0">
              <a:buNone/>
              <a:defRPr sz="2400"/>
            </a:lvl3pPr>
            <a:lvl4pPr marL="1371450" indent="0">
              <a:buNone/>
              <a:defRPr sz="2000"/>
            </a:lvl4pPr>
            <a:lvl5pPr marL="1828600" indent="0">
              <a:buNone/>
              <a:defRPr sz="2000"/>
            </a:lvl5pPr>
            <a:lvl6pPr marL="2285750" indent="0">
              <a:buNone/>
              <a:defRPr sz="2000"/>
            </a:lvl6pPr>
            <a:lvl7pPr marL="2742899" indent="0">
              <a:buNone/>
              <a:defRPr sz="2000"/>
            </a:lvl7pPr>
            <a:lvl8pPr marL="3200047" indent="0">
              <a:buNone/>
              <a:defRPr sz="2000"/>
            </a:lvl8pPr>
            <a:lvl9pPr marL="3657199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</a:defRPr>
            </a:lvl1pPr>
            <a:lvl2pPr marL="457150" indent="0">
              <a:buNone/>
              <a:defRPr sz="1200"/>
            </a:lvl2pPr>
            <a:lvl3pPr marL="914300" indent="0">
              <a:buNone/>
              <a:defRPr sz="1000"/>
            </a:lvl3pPr>
            <a:lvl4pPr marL="1371450" indent="0">
              <a:buNone/>
              <a:defRPr sz="900"/>
            </a:lvl4pPr>
            <a:lvl5pPr marL="1828600" indent="0">
              <a:buNone/>
              <a:defRPr sz="900"/>
            </a:lvl5pPr>
            <a:lvl6pPr marL="2285750" indent="0">
              <a:buNone/>
              <a:defRPr sz="900"/>
            </a:lvl6pPr>
            <a:lvl7pPr marL="2742899" indent="0">
              <a:buNone/>
              <a:defRPr sz="900"/>
            </a:lvl7pPr>
            <a:lvl8pPr marL="3200047" indent="0">
              <a:buNone/>
              <a:defRPr sz="900"/>
            </a:lvl8pPr>
            <a:lvl9pPr marL="3657199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49347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33921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460001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i="0">
                <a:latin typeface="Arial" panose="020B0604020202020204" pitchFamily="34" charset="0"/>
              </a:defRPr>
            </a:lvl1pPr>
            <a:lvl2pPr marL="457150" indent="0" algn="ctr">
              <a:buNone/>
              <a:defRPr/>
            </a:lvl2pPr>
            <a:lvl3pPr marL="914300" indent="0" algn="ctr">
              <a:buNone/>
              <a:defRPr/>
            </a:lvl3pPr>
            <a:lvl4pPr marL="1371450" indent="0" algn="ctr">
              <a:buNone/>
              <a:defRPr/>
            </a:lvl4pPr>
            <a:lvl5pPr marL="1828600" indent="0" algn="ctr">
              <a:buNone/>
              <a:defRPr/>
            </a:lvl5pPr>
            <a:lvl6pPr marL="2285750" indent="0" algn="ctr">
              <a:buNone/>
              <a:defRPr/>
            </a:lvl6pPr>
            <a:lvl7pPr marL="2742899" indent="0" algn="ctr">
              <a:buNone/>
              <a:defRPr/>
            </a:lvl7pPr>
            <a:lvl8pPr marL="3200047" indent="0" algn="ctr">
              <a:buNone/>
              <a:defRPr/>
            </a:lvl8pPr>
            <a:lvl9pPr marL="3657199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 defTabSz="4571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 defTabSz="4571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 defTabSz="4571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C0D556E-1B47-E145-B343-9708077C202E}" type="slidenum">
              <a:rPr lang="en-US" smtClean="0"/>
              <a:pPr defTabSz="45715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41597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48E81FD8-4D4A-604D-8643-D7B8AD82D9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2250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D4060B96-80F5-EC46-BD92-B14CB5FE10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1181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latin typeface="Garamond" pitchFamily="-11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31 w 717"/>
                <a:gd name="T1" fmla="*/ 845 h 845"/>
                <a:gd name="T2" fmla="*/ 731 w 717"/>
                <a:gd name="T3" fmla="*/ 821 h 845"/>
                <a:gd name="T4" fmla="*/ 588 w 717"/>
                <a:gd name="T5" fmla="*/ 605 h 845"/>
                <a:gd name="T6" fmla="*/ 413 w 717"/>
                <a:gd name="T7" fmla="*/ 396 h 845"/>
                <a:gd name="T8" fmla="*/ 228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6 w 717"/>
                <a:gd name="T15" fmla="*/ 198 h 845"/>
                <a:gd name="T16" fmla="*/ 407 w 717"/>
                <a:gd name="T17" fmla="*/ 408 h 845"/>
                <a:gd name="T18" fmla="*/ 582 w 717"/>
                <a:gd name="T19" fmla="*/ 623 h 845"/>
                <a:gd name="T20" fmla="*/ 731 w 717"/>
                <a:gd name="T21" fmla="*/ 845 h 845"/>
                <a:gd name="T22" fmla="*/ 731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14 w 407"/>
                <a:gd name="T1" fmla="*/ 414 h 414"/>
                <a:gd name="T2" fmla="*/ 414 w 407"/>
                <a:gd name="T3" fmla="*/ 396 h 414"/>
                <a:gd name="T4" fmla="*/ 229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23 w 407"/>
                <a:gd name="T13" fmla="*/ 204 h 414"/>
                <a:gd name="T14" fmla="*/ 414 w 407"/>
                <a:gd name="T15" fmla="*/ 414 h 414"/>
                <a:gd name="T16" fmla="*/ 414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00 w 586"/>
                <a:gd name="T1" fmla="*/ 0 h 599"/>
                <a:gd name="T2" fmla="*/ 582 w 586"/>
                <a:gd name="T3" fmla="*/ 0 h 599"/>
                <a:gd name="T4" fmla="*/ 414 w 586"/>
                <a:gd name="T5" fmla="*/ 132 h 599"/>
                <a:gd name="T6" fmla="*/ 264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64 w 586"/>
                <a:gd name="T17" fmla="*/ 282 h 599"/>
                <a:gd name="T18" fmla="*/ 420 w 586"/>
                <a:gd name="T19" fmla="*/ 138 h 599"/>
                <a:gd name="T20" fmla="*/ 600 w 586"/>
                <a:gd name="T21" fmla="*/ 0 h 599"/>
                <a:gd name="T22" fmla="*/ 600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6 w 269"/>
                <a:gd name="T1" fmla="*/ 0 h 252"/>
                <a:gd name="T2" fmla="*/ 258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6 w 269"/>
                <a:gd name="T15" fmla="*/ 0 h 252"/>
                <a:gd name="T16" fmla="*/ 276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7015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7016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5A64EF-FD28-8E42-A042-A8E35EEA57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9311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7D9052-8C05-A148-A7CC-98BCFAD817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7451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i="0" cap="all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A38D1-78B2-4948-8A85-8D190B9405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5286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6098F9-DDD1-674C-8378-E8BAECD362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3228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13052-D2EC-CA4D-998E-7D645687F6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0579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893996-2F7F-574F-8100-55942580D6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129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D74246-F1B7-6244-8B3A-2C8B3AECFE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981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A7E6D543-4E07-5041-B06B-14674DE973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0586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E9F5CD-74E4-DF4D-A7E0-0F595443A0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1265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4BEC5B-4BA6-3C4E-9986-56B681C584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4401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F01B78-E45B-D14A-87BE-0FC1CF1E2B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270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69C197-25FA-1047-A63E-7FB7C47FFD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602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6" name="Oval 4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9" name="Freeform 17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20" name="Freeform 18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22" name="Freeform 20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23" name="Freeform 21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24" name="Freeform 22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26" name="Freeform 24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27" name="Freeform 25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28" name="Freeform 26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29" name="Oval 27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30" name="Oval 28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31" name="Oval 29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32" name="Freeform 30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33" name="Freeform 31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34" name="Rectangle 32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35" name="Rectangle 33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36" name="AutoShape 34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</p:grpSp>
      <p:sp>
        <p:nvSpPr>
          <p:cNvPr id="120871" name="Rectangle 3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0872" name="Rectangle 40"/>
          <p:cNvSpPr>
            <a:spLocks noGrp="1" noChangeArrowheads="1"/>
          </p:cNvSpPr>
          <p:nvPr>
            <p:ph type="ctrTitle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9" name="Rectangle 3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" name="Rectangle 3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5F2BA-4446-B240-9CD8-14C00140BC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80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CAE01C-18E1-8B47-AF79-B97F1387C3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495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i="0" cap="all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898F78-9A73-4747-8DB3-ED883DD677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0717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42117A-948B-9844-BA7E-637A519C8D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9511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090B24-C17D-A54F-9051-F41993B93F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8883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2F7E3-5CA2-6A45-843C-C89C9D9D41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368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i="0" cap="all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E4DE3EB5-9C5D-5143-BD56-95955048D7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002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1C9440-0080-BA4C-BDEE-87CFD092A0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0291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A528C9-650D-AE4B-AE57-1748BCEED8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5142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ED3A83-2E78-0D4C-95E7-43CC023F9A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4994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E9B92A-891C-DF4B-B09D-E0166EE430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8738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47A2B7-D649-9643-BAA9-747535957A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5534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pPr>
              <a:defRPr/>
            </a:pPr>
            <a:fld id="{AED61015-4874-1549-AA6B-2D89613388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202438"/>
      </p:ext>
    </p:extLst>
  </p:cSld>
  <p:clrMapOvr>
    <a:masterClrMapping/>
  </p:clrMapOvr>
  <p:transition spd="med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pPr>
              <a:defRPr/>
            </a:pPr>
            <a:fld id="{CAE411FF-5260-E146-BE7E-F39851857E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255799"/>
      </p:ext>
    </p:extLst>
  </p:cSld>
  <p:clrMapOvr>
    <a:masterClrMapping/>
  </p:clrMapOvr>
  <p:transition spd="med">
    <p:randomBar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i="0" cap="all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pPr>
              <a:defRPr/>
            </a:pPr>
            <a:fld id="{DAACBF54-9432-5148-9326-F219635421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37305"/>
      </p:ext>
    </p:extLst>
  </p:cSld>
  <p:clrMapOvr>
    <a:masterClrMapping/>
  </p:clrMapOvr>
  <p:transition spd="med">
    <p:randomBar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pPr>
              <a:defRPr/>
            </a:pPr>
            <a:fld id="{C03D89C5-7E78-FD4E-93A9-E347EC214F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68826"/>
      </p:ext>
    </p:extLst>
  </p:cSld>
  <p:clrMapOvr>
    <a:masterClrMapping/>
  </p:clrMapOvr>
  <p:transition spd="med">
    <p:randomBar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pPr>
              <a:defRPr/>
            </a:pPr>
            <a:fld id="{953AAD9C-6566-A941-93F6-62FFC0D199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637651"/>
      </p:ext>
    </p:extLst>
  </p:cSld>
  <p:clrMapOvr>
    <a:masterClrMapping/>
  </p:clrMapOvr>
  <p:transition spd="med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E60AD916-4D0D-7F48-9508-D1931BC113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5737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pPr>
              <a:defRPr/>
            </a:pPr>
            <a:fld id="{D81F8566-4AA4-2842-A48F-AC1222AECC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710734"/>
      </p:ext>
    </p:extLst>
  </p:cSld>
  <p:clrMapOvr>
    <a:masterClrMapping/>
  </p:clrMapOvr>
  <p:transition spd="med">
    <p:randomBar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pPr>
              <a:defRPr/>
            </a:pPr>
            <a:fld id="{3B050850-1A11-C049-BEDF-EC7F2B6E5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732245"/>
      </p:ext>
    </p:extLst>
  </p:cSld>
  <p:clrMapOvr>
    <a:masterClrMapping/>
  </p:clrMapOvr>
  <p:transition spd="med">
    <p:randomBar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pPr>
              <a:defRPr/>
            </a:pPr>
            <a:fld id="{23BDC1FB-764A-AE44-A464-0D9D31B55A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791691"/>
      </p:ext>
    </p:extLst>
  </p:cSld>
  <p:clrMapOvr>
    <a:masterClrMapping/>
  </p:clrMapOvr>
  <p:transition spd="med">
    <p:randomBar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pPr>
              <a:defRPr/>
            </a:pPr>
            <a:fld id="{D337CC9A-871F-AF46-9A66-2B16E6F1B1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354739"/>
      </p:ext>
    </p:extLst>
  </p:cSld>
  <p:clrMapOvr>
    <a:masterClrMapping/>
  </p:clrMapOvr>
  <p:transition spd="med">
    <p:randomBar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pPr>
              <a:defRPr/>
            </a:pPr>
            <a:fld id="{0BF505CC-4213-7343-8AC9-B4CAE6C8DE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420075"/>
      </p:ext>
    </p:extLst>
  </p:cSld>
  <p:clrMapOvr>
    <a:masterClrMapping/>
  </p:clrMapOvr>
  <p:transition spd="med">
    <p:randomBar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516563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5165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pPr>
              <a:defRPr/>
            </a:pPr>
            <a:fld id="{94697EDA-5174-F94B-989F-BDCCD6388B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214803"/>
      </p:ext>
    </p:extLst>
  </p:cSld>
  <p:clrMapOvr>
    <a:masterClrMapping/>
  </p:clrMapOvr>
  <p:transition spd="med">
    <p:randomBar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269784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i="0" cap="all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1" i="0">
                <a:latin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0334869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 b="1" i="0">
                <a:latin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 b="1" i="0">
                <a:latin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189965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 b="1" i="0">
                <a:latin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 b="1" i="0">
                <a:latin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82778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21078A2D-C665-A54A-B8F7-10AFE10A84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 noChangeArrowheads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9113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097336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841797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 b="1" i="0">
                <a:latin typeface="Arial" panose="020B0604020202020204" pitchFamily="34" charset="0"/>
              </a:defRPr>
            </a:lvl1pPr>
            <a:lvl2pPr>
              <a:defRPr sz="2800" b="1" i="0">
                <a:latin typeface="Arial" panose="020B0604020202020204" pitchFamily="34" charset="0"/>
              </a:defRPr>
            </a:lvl2pPr>
            <a:lvl3pPr>
              <a:defRPr sz="2400" b="1" i="0">
                <a:latin typeface="Arial" panose="020B0604020202020204" pitchFamily="34" charset="0"/>
              </a:defRPr>
            </a:lvl3pPr>
            <a:lvl4pPr>
              <a:defRPr sz="2000" b="1" i="0">
                <a:latin typeface="Arial" panose="020B0604020202020204" pitchFamily="34" charset="0"/>
              </a:defRPr>
            </a:lvl4pPr>
            <a:lvl5pPr>
              <a:defRPr sz="2000" b="1" i="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564459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 b="1" i="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047806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588172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440817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3581400" y="685800"/>
            <a:ext cx="5561013" cy="3352800"/>
          </a:xfrm>
        </p:spPr>
        <p:txBody>
          <a:bodyPr/>
          <a:lstStyle>
            <a:lvl1pPr>
              <a:defRPr b="1" i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5181600" y="4038600"/>
            <a:ext cx="3960813" cy="1752600"/>
          </a:xfrm>
          <a:ln w="9525">
            <a:headEnd/>
            <a:tailEnd/>
          </a:ln>
        </p:spPr>
        <p:txBody>
          <a:bodyPr lIns="92075" tIns="46038" rIns="92075" bIns="46038" anchor="ctr"/>
          <a:lstStyle>
            <a:lvl1pPr marL="0" indent="0" algn="ctr">
              <a:buFont typeface="Wingdings" charset="2"/>
              <a:buNone/>
              <a:defRPr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EAEAEA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EAEAEA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EAEAEA"/>
                </a:solidFill>
              </a:defRPr>
            </a:lvl1pPr>
          </a:lstStyle>
          <a:p>
            <a:fld id="{9292628A-7A53-4F8F-A355-8B937F00BF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078610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61AB96-3B6E-432C-80F2-312091DF7B6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218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i="0" cap="all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E99EFF-1F38-45B9-B6ED-EC7FE96479E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5072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1981200"/>
            <a:ext cx="3733800" cy="4114800"/>
          </a:xfrm>
        </p:spPr>
        <p:txBody>
          <a:bodyPr/>
          <a:lstStyle>
            <a:lvl1pPr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7800" y="1981200"/>
            <a:ext cx="3733800" cy="4114800"/>
          </a:xfrm>
        </p:spPr>
        <p:txBody>
          <a:bodyPr/>
          <a:lstStyle>
            <a:lvl1pPr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4EB38A-E0DF-4F69-8ECB-918CF6C6EF1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767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C4BD92F4-81C9-994D-867C-E67781AFAF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00657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2CA68A-DE22-43A4-8ED9-340EC1F4060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10795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6F98E3-BD6F-40E8-AA68-3F95142C90A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8505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263911-6629-48D3-BFE4-8FCF50C203E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11108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C7430C-AA77-48C4-BB0B-F6623A84CFE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64148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9D7FEF-F6CD-4454-9A99-3BC9C39B223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17631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E302E5-601C-44ED-998D-036D118966D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9284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533400"/>
            <a:ext cx="1905000" cy="5562600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533400"/>
            <a:ext cx="5562600" cy="5562600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756B7E-3200-4B11-9B05-FA62042B4CD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8208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533400"/>
            <a:ext cx="7543800" cy="11430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371600" y="1981200"/>
            <a:ext cx="3733800" cy="41148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7800" y="1981200"/>
            <a:ext cx="3733800" cy="41148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4A6882-79BA-4FB9-AEB1-E429DFBE73A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87074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533400"/>
            <a:ext cx="7543800" cy="11430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371600" y="1981200"/>
            <a:ext cx="3733800" cy="41148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257800" y="1981200"/>
            <a:ext cx="3733800" cy="19812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257800" y="4114800"/>
            <a:ext cx="3733800" cy="19812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165A51-BAC8-4995-BFF5-036540566C7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42602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533400"/>
            <a:ext cx="7543800" cy="11430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1981200"/>
            <a:ext cx="3733800" cy="41148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7800" y="1981200"/>
            <a:ext cx="3733800" cy="41148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595E63-C547-4408-85EA-C7F7B23C8C3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598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2F98A0A9-44E8-804F-9427-CCC4907793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84197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533400"/>
            <a:ext cx="7543800" cy="11430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371600" y="1981200"/>
            <a:ext cx="3733800" cy="19812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371600" y="4114800"/>
            <a:ext cx="3733800" cy="19812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257800" y="1981200"/>
            <a:ext cx="3733800" cy="41148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55F638-9822-4BE4-8514-465290AFD03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69518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i="0">
                <a:latin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58D550F-51D4-5E47-8CBA-0BF20D4411F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42123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232B873-EF25-784B-8994-47C9CD1FF2B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50426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i="0" cap="all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1" i="0">
                <a:latin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89918EC-E0EE-AE4B-BA03-243A3B6FD0E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53982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 b="1" i="0">
                <a:latin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 b="1" i="0">
                <a:latin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4D84FEE-9CCB-AC49-9BD5-6AF4372C2AD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34849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 b="1" i="0">
                <a:latin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 b="1" i="0">
                <a:latin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259282F-1E9B-4B4E-8086-C5AF6D90814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34842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3FA5E10-0DC3-B148-9054-720937B961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64377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41EB2D5-B527-A240-AF63-6F1B59325F2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49585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 b="1" i="0">
                <a:latin typeface="Arial" panose="020B0604020202020204" pitchFamily="34" charset="0"/>
              </a:defRPr>
            </a:lvl1pPr>
            <a:lvl2pPr>
              <a:defRPr sz="2800" b="1" i="0">
                <a:latin typeface="Arial" panose="020B0604020202020204" pitchFamily="34" charset="0"/>
              </a:defRPr>
            </a:lvl2pPr>
            <a:lvl3pPr>
              <a:defRPr sz="2400" b="1" i="0">
                <a:latin typeface="Arial" panose="020B0604020202020204" pitchFamily="34" charset="0"/>
              </a:defRPr>
            </a:lvl3pPr>
            <a:lvl4pPr>
              <a:defRPr sz="2000" b="1" i="0">
                <a:latin typeface="Arial" panose="020B0604020202020204" pitchFamily="34" charset="0"/>
              </a:defRPr>
            </a:lvl4pPr>
            <a:lvl5pPr>
              <a:defRPr sz="2000" b="1" i="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CCABD42-B76D-FF48-B2C5-55AE42A49B2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80129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 b="1" i="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5A1803C-8C76-9C48-ADF9-E01DBC0BAB7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388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832960ED-C755-1D47-943E-B36E842E9A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1494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7AC06B2-E636-1044-8805-2F750F5F28A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41056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4F4D05E-93BC-AC4C-BDDB-0604736EB1E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20518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i="0"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DDA6D14-D0CC-2D44-AFEF-798D3B6851A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254949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i="0" cap="all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1" i="0">
                <a:latin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i="0"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4907301-DADE-224C-85F9-0339FAB2C09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946436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 b="1" i="0">
                <a:latin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 b="1" i="0">
                <a:latin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i="0"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4AA3823-0EA3-8943-BB85-002670C4551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633675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 b="1" i="0">
                <a:latin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 b="1" i="0">
                <a:latin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i="0"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27F5613-22FF-1742-90CB-ACCF538F9F0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680178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i="0"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51022B9-DFC7-9248-8CCD-1D5C892DDA4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159219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i="0"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A10BB2-A608-C544-AC46-3E26C273875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680071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 b="1" i="0">
                <a:latin typeface="Arial" panose="020B0604020202020204" pitchFamily="34" charset="0"/>
              </a:defRPr>
            </a:lvl1pPr>
            <a:lvl2pPr>
              <a:defRPr sz="2800" b="1" i="0">
                <a:latin typeface="Arial" panose="020B0604020202020204" pitchFamily="34" charset="0"/>
              </a:defRPr>
            </a:lvl2pPr>
            <a:lvl3pPr>
              <a:defRPr sz="2400" b="1" i="0">
                <a:latin typeface="Arial" panose="020B0604020202020204" pitchFamily="34" charset="0"/>
              </a:defRPr>
            </a:lvl3pPr>
            <a:lvl4pPr>
              <a:defRPr sz="2000" b="1" i="0">
                <a:latin typeface="Arial" panose="020B0604020202020204" pitchFamily="34" charset="0"/>
              </a:defRPr>
            </a:lvl4pPr>
            <a:lvl5pPr>
              <a:defRPr sz="2000" b="1" i="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i="0"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CE22325-0364-034C-A34D-F7245D27852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402068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 b="1" i="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i="0"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21E6A4E-0F40-C943-8FD4-C0D1B1A665D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24478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4C8EA0D9-4F9A-3841-9C21-804DEA93E2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29767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i="0"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1309A25-FA88-C34C-9890-FFE95AAB18B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963793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i="0"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41E6253-BA10-1841-97C5-99C09B9A6C5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140857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i="0">
                <a:latin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i="0"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9C72472-7C96-9545-B1C7-B84BDF17618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725133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562355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i="0" cap="all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1" i="0">
                <a:latin typeface="Arial" panose="020B0604020202020204" pitchFamily="34" charset="0"/>
              </a:defRPr>
            </a:lvl1pPr>
            <a:lvl2pPr marL="457150" indent="0">
              <a:buNone/>
              <a:defRPr sz="1800"/>
            </a:lvl2pPr>
            <a:lvl3pPr marL="914300" indent="0">
              <a:buNone/>
              <a:defRPr sz="1600"/>
            </a:lvl3pPr>
            <a:lvl4pPr marL="1371450" indent="0">
              <a:buNone/>
              <a:defRPr sz="1400"/>
            </a:lvl4pPr>
            <a:lvl5pPr marL="1828600" indent="0">
              <a:buNone/>
              <a:defRPr sz="1400"/>
            </a:lvl5pPr>
            <a:lvl6pPr marL="2285750" indent="0">
              <a:buNone/>
              <a:defRPr sz="1400"/>
            </a:lvl6pPr>
            <a:lvl7pPr marL="2742899" indent="0">
              <a:buNone/>
              <a:defRPr sz="1400"/>
            </a:lvl7pPr>
            <a:lvl8pPr marL="3200047" indent="0">
              <a:buNone/>
              <a:defRPr sz="1400"/>
            </a:lvl8pPr>
            <a:lvl9pPr marL="3657199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478439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30725"/>
          </a:xfrm>
        </p:spPr>
        <p:txBody>
          <a:bodyPr/>
          <a:lstStyle>
            <a:lvl1pPr>
              <a:defRPr sz="2800" b="1" i="0">
                <a:latin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30725"/>
          </a:xfrm>
        </p:spPr>
        <p:txBody>
          <a:bodyPr/>
          <a:lstStyle>
            <a:lvl1pPr>
              <a:defRPr sz="2800" b="1" i="0">
                <a:latin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633268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</a:defRPr>
            </a:lvl1pPr>
            <a:lvl2pPr marL="457150" indent="0">
              <a:buNone/>
              <a:defRPr sz="2000" b="1"/>
            </a:lvl2pPr>
            <a:lvl3pPr marL="914300" indent="0">
              <a:buNone/>
              <a:defRPr sz="1800" b="1"/>
            </a:lvl3pPr>
            <a:lvl4pPr marL="1371450" indent="0">
              <a:buNone/>
              <a:defRPr sz="1600" b="1"/>
            </a:lvl4pPr>
            <a:lvl5pPr marL="1828600" indent="0">
              <a:buNone/>
              <a:defRPr sz="1600" b="1"/>
            </a:lvl5pPr>
            <a:lvl6pPr marL="2285750" indent="0">
              <a:buNone/>
              <a:defRPr sz="1600" b="1"/>
            </a:lvl6pPr>
            <a:lvl7pPr marL="2742899" indent="0">
              <a:buNone/>
              <a:defRPr sz="1600" b="1"/>
            </a:lvl7pPr>
            <a:lvl8pPr marL="3200047" indent="0">
              <a:buNone/>
              <a:defRPr sz="1600" b="1"/>
            </a:lvl8pPr>
            <a:lvl9pPr marL="365719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 b="1" i="0">
                <a:latin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</a:defRPr>
            </a:lvl1pPr>
            <a:lvl2pPr marL="457150" indent="0">
              <a:buNone/>
              <a:defRPr sz="2000" b="1"/>
            </a:lvl2pPr>
            <a:lvl3pPr marL="914300" indent="0">
              <a:buNone/>
              <a:defRPr sz="1800" b="1"/>
            </a:lvl3pPr>
            <a:lvl4pPr marL="1371450" indent="0">
              <a:buNone/>
              <a:defRPr sz="1600" b="1"/>
            </a:lvl4pPr>
            <a:lvl5pPr marL="1828600" indent="0">
              <a:buNone/>
              <a:defRPr sz="1600" b="1"/>
            </a:lvl5pPr>
            <a:lvl6pPr marL="2285750" indent="0">
              <a:buNone/>
              <a:defRPr sz="1600" b="1"/>
            </a:lvl6pPr>
            <a:lvl7pPr marL="2742899" indent="0">
              <a:buNone/>
              <a:defRPr sz="1600" b="1"/>
            </a:lvl7pPr>
            <a:lvl8pPr marL="3200047" indent="0">
              <a:buNone/>
              <a:defRPr sz="1600" b="1"/>
            </a:lvl8pPr>
            <a:lvl9pPr marL="365719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 b="1" i="0">
                <a:latin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964147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185636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295543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 b="1" i="0">
                <a:latin typeface="Arial" panose="020B0604020202020204" pitchFamily="34" charset="0"/>
              </a:defRPr>
            </a:lvl1pPr>
            <a:lvl2pPr>
              <a:defRPr sz="2800" b="1" i="0">
                <a:latin typeface="Arial" panose="020B0604020202020204" pitchFamily="34" charset="0"/>
              </a:defRPr>
            </a:lvl2pPr>
            <a:lvl3pPr>
              <a:defRPr sz="2400" b="1" i="0">
                <a:latin typeface="Arial" panose="020B0604020202020204" pitchFamily="34" charset="0"/>
              </a:defRPr>
            </a:lvl3pPr>
            <a:lvl4pPr>
              <a:defRPr sz="2000" b="1" i="0">
                <a:latin typeface="Arial" panose="020B0604020202020204" pitchFamily="34" charset="0"/>
              </a:defRPr>
            </a:lvl4pPr>
            <a:lvl5pPr>
              <a:defRPr sz="2000" b="1" i="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</a:defRPr>
            </a:lvl1pPr>
            <a:lvl2pPr marL="457150" indent="0">
              <a:buNone/>
              <a:defRPr sz="1200"/>
            </a:lvl2pPr>
            <a:lvl3pPr marL="914300" indent="0">
              <a:buNone/>
              <a:defRPr sz="1000"/>
            </a:lvl3pPr>
            <a:lvl4pPr marL="1371450" indent="0">
              <a:buNone/>
              <a:defRPr sz="900"/>
            </a:lvl4pPr>
            <a:lvl5pPr marL="1828600" indent="0">
              <a:buNone/>
              <a:defRPr sz="900"/>
            </a:lvl5pPr>
            <a:lvl6pPr marL="2285750" indent="0">
              <a:buNone/>
              <a:defRPr sz="900"/>
            </a:lvl6pPr>
            <a:lvl7pPr marL="2742899" indent="0">
              <a:buNone/>
              <a:defRPr sz="900"/>
            </a:lvl7pPr>
            <a:lvl8pPr marL="3200047" indent="0">
              <a:buNone/>
              <a:defRPr sz="900"/>
            </a:lvl8pPr>
            <a:lvl9pPr marL="3657199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46968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57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29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3318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3319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3320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035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22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latin typeface="Garamond" pitchFamily="-11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3323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031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163 h 1906"/>
                <a:gd name="T4" fmla="*/ 5866 w 5740"/>
                <a:gd name="T5" fmla="*/ 1163 h 1906"/>
                <a:gd name="T6" fmla="*/ 586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25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332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385" r:id="rId1"/>
    <p:sldLayoutId id="2147484386" r:id="rId2"/>
    <p:sldLayoutId id="2147484387" r:id="rId3"/>
    <p:sldLayoutId id="2147484388" r:id="rId4"/>
    <p:sldLayoutId id="2147484389" r:id="rId5"/>
    <p:sldLayoutId id="2147484390" r:id="rId6"/>
    <p:sldLayoutId id="2147484391" r:id="rId7"/>
    <p:sldLayoutId id="2147484392" r:id="rId8"/>
    <p:sldLayoutId id="2147484393" r:id="rId9"/>
    <p:sldLayoutId id="2147484394" r:id="rId10"/>
    <p:sldLayoutId id="2147484395" r:id="rId11"/>
    <p:sldLayoutId id="214748439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i="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 b="1" i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 b="1" i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ＭＳ Ｐゴシック" pitchFamily="-112" charset="-128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 b="1" i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ＭＳ Ｐゴシック" pitchFamily="-112" charset="-128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 b="1" i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ＭＳ Ｐゴシック" pitchFamily="-112" charset="-128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 b="1" i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ＭＳ Ｐゴシック" pitchFamily="-112" charset="-128"/>
          <a:cs typeface="Arial" panose="020B060402020202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12595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2595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2595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grpSp>
          <p:nvGrpSpPr>
            <p:cNvPr id="14347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125959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25960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25961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25962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25963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25964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25965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25966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25967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25968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25969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25970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25971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latin typeface="Garamond" pitchFamily="-11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25972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25973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25974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4351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31 w 717"/>
                <a:gd name="T1" fmla="*/ 845 h 845"/>
                <a:gd name="T2" fmla="*/ 731 w 717"/>
                <a:gd name="T3" fmla="*/ 821 h 845"/>
                <a:gd name="T4" fmla="*/ 588 w 717"/>
                <a:gd name="T5" fmla="*/ 605 h 845"/>
                <a:gd name="T6" fmla="*/ 413 w 717"/>
                <a:gd name="T7" fmla="*/ 396 h 845"/>
                <a:gd name="T8" fmla="*/ 228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6 w 717"/>
                <a:gd name="T15" fmla="*/ 198 h 845"/>
                <a:gd name="T16" fmla="*/ 407 w 717"/>
                <a:gd name="T17" fmla="*/ 408 h 845"/>
                <a:gd name="T18" fmla="*/ 582 w 717"/>
                <a:gd name="T19" fmla="*/ 623 h 845"/>
                <a:gd name="T20" fmla="*/ 731 w 717"/>
                <a:gd name="T21" fmla="*/ 845 h 845"/>
                <a:gd name="T22" fmla="*/ 731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2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14 w 407"/>
                <a:gd name="T1" fmla="*/ 414 h 414"/>
                <a:gd name="T2" fmla="*/ 414 w 407"/>
                <a:gd name="T3" fmla="*/ 396 h 414"/>
                <a:gd name="T4" fmla="*/ 229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23 w 407"/>
                <a:gd name="T13" fmla="*/ 204 h 414"/>
                <a:gd name="T14" fmla="*/ 414 w 407"/>
                <a:gd name="T15" fmla="*/ 414 h 414"/>
                <a:gd name="T16" fmla="*/ 414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977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4354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00 w 586"/>
                <a:gd name="T1" fmla="*/ 0 h 599"/>
                <a:gd name="T2" fmla="*/ 582 w 586"/>
                <a:gd name="T3" fmla="*/ 0 h 599"/>
                <a:gd name="T4" fmla="*/ 414 w 586"/>
                <a:gd name="T5" fmla="*/ 132 h 599"/>
                <a:gd name="T6" fmla="*/ 264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64 w 586"/>
                <a:gd name="T17" fmla="*/ 282 h 599"/>
                <a:gd name="T18" fmla="*/ 420 w 586"/>
                <a:gd name="T19" fmla="*/ 138 h 599"/>
                <a:gd name="T20" fmla="*/ 600 w 586"/>
                <a:gd name="T21" fmla="*/ 0 h 599"/>
                <a:gd name="T22" fmla="*/ 600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5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6 w 269"/>
                <a:gd name="T1" fmla="*/ 0 h 252"/>
                <a:gd name="T2" fmla="*/ 258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6 w 269"/>
                <a:gd name="T15" fmla="*/ 0 h 252"/>
                <a:gd name="T16" fmla="*/ 276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6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7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8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4359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14362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63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64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65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66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360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1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5991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25992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5993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5994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defRPr>
            </a:lvl1pPr>
          </a:lstStyle>
          <a:p>
            <a:pPr>
              <a:defRPr/>
            </a:pPr>
            <a:fld id="{286B01EE-8970-2742-BE6B-E6F93139BB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5995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397" r:id="rId1"/>
    <p:sldLayoutId id="2147484365" r:id="rId2"/>
    <p:sldLayoutId id="2147484366" r:id="rId3"/>
    <p:sldLayoutId id="2147484367" r:id="rId4"/>
    <p:sldLayoutId id="2147484368" r:id="rId5"/>
    <p:sldLayoutId id="2147484369" r:id="rId6"/>
    <p:sldLayoutId id="2147484370" r:id="rId7"/>
    <p:sldLayoutId id="2147484371" r:id="rId8"/>
    <p:sldLayoutId id="2147484372" r:id="rId9"/>
    <p:sldLayoutId id="2147484373" r:id="rId10"/>
    <p:sldLayoutId id="214748437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i="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-11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-11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-11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-11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119811" name="Rectangle 3"/>
            <p:cNvSpPr>
              <a:spLocks noChangeArrowheads="1"/>
            </p:cNvSpPr>
            <p:nvPr userDrawn="1"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19812" name="Oval 4"/>
            <p:cNvSpPr>
              <a:spLocks noChangeArrowheads="1"/>
            </p:cNvSpPr>
            <p:nvPr userDrawn="1"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19813" name="Rectangle 5"/>
            <p:cNvSpPr>
              <a:spLocks noChangeArrowheads="1"/>
            </p:cNvSpPr>
            <p:nvPr userDrawn="1"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19814" name="Freeform 6"/>
            <p:cNvSpPr>
              <a:spLocks noEditPoints="1"/>
            </p:cNvSpPr>
            <p:nvPr userDrawn="1"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19815" name="Rectangle 7"/>
            <p:cNvSpPr>
              <a:spLocks noChangeArrowheads="1"/>
            </p:cNvSpPr>
            <p:nvPr userDrawn="1"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19816" name="Rectangle 8"/>
            <p:cNvSpPr>
              <a:spLocks noChangeArrowheads="1"/>
            </p:cNvSpPr>
            <p:nvPr userDrawn="1"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19817" name="Rectangle 9"/>
            <p:cNvSpPr>
              <a:spLocks noChangeArrowheads="1"/>
            </p:cNvSpPr>
            <p:nvPr userDrawn="1"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19818" name="Rectangle 10"/>
            <p:cNvSpPr>
              <a:spLocks noChangeArrowheads="1"/>
            </p:cNvSpPr>
            <p:nvPr userDrawn="1"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19819" name="Rectangle 11"/>
            <p:cNvSpPr>
              <a:spLocks noChangeArrowheads="1"/>
            </p:cNvSpPr>
            <p:nvPr userDrawn="1"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19820" name="Freeform 12"/>
            <p:cNvSpPr>
              <a:spLocks/>
            </p:cNvSpPr>
            <p:nvPr userDrawn="1"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19821" name="Freeform 13"/>
            <p:cNvSpPr>
              <a:spLocks/>
            </p:cNvSpPr>
            <p:nvPr userDrawn="1"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19822" name="Freeform 14"/>
            <p:cNvSpPr>
              <a:spLocks/>
            </p:cNvSpPr>
            <p:nvPr userDrawn="1"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19823" name="Freeform 15"/>
            <p:cNvSpPr>
              <a:spLocks/>
            </p:cNvSpPr>
            <p:nvPr userDrawn="1"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19824" name="Freeform 16"/>
            <p:cNvSpPr>
              <a:spLocks/>
            </p:cNvSpPr>
            <p:nvPr userDrawn="1"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19825" name="Freeform 17"/>
            <p:cNvSpPr>
              <a:spLocks noEditPoints="1"/>
            </p:cNvSpPr>
            <p:nvPr userDrawn="1"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19826" name="Freeform 18"/>
            <p:cNvSpPr>
              <a:spLocks noEditPoints="1"/>
            </p:cNvSpPr>
            <p:nvPr userDrawn="1"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19827" name="Freeform 19"/>
            <p:cNvSpPr>
              <a:spLocks/>
            </p:cNvSpPr>
            <p:nvPr userDrawn="1"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19828" name="Freeform 20"/>
            <p:cNvSpPr>
              <a:spLocks noEditPoints="1"/>
            </p:cNvSpPr>
            <p:nvPr userDrawn="1"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19829" name="Freeform 21"/>
            <p:cNvSpPr>
              <a:spLocks noEditPoints="1"/>
            </p:cNvSpPr>
            <p:nvPr userDrawn="1"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19830" name="Freeform 22"/>
            <p:cNvSpPr>
              <a:spLocks noEditPoints="1"/>
            </p:cNvSpPr>
            <p:nvPr userDrawn="1"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19831" name="Freeform 23"/>
            <p:cNvSpPr>
              <a:spLocks/>
            </p:cNvSpPr>
            <p:nvPr userDrawn="1"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19832" name="Freeform 24"/>
            <p:cNvSpPr>
              <a:spLocks noEditPoints="1"/>
            </p:cNvSpPr>
            <p:nvPr userDrawn="1"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19833" name="Freeform 25"/>
            <p:cNvSpPr>
              <a:spLocks noEditPoints="1"/>
            </p:cNvSpPr>
            <p:nvPr userDrawn="1"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19834" name="Freeform 26"/>
            <p:cNvSpPr>
              <a:spLocks noEditPoints="1"/>
            </p:cNvSpPr>
            <p:nvPr userDrawn="1"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19835" name="Oval 27"/>
            <p:cNvSpPr>
              <a:spLocks noChangeArrowheads="1"/>
            </p:cNvSpPr>
            <p:nvPr userDrawn="1"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19836" name="Oval 28"/>
            <p:cNvSpPr>
              <a:spLocks noChangeArrowheads="1"/>
            </p:cNvSpPr>
            <p:nvPr userDrawn="1"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19837" name="Oval 29"/>
            <p:cNvSpPr>
              <a:spLocks noChangeArrowheads="1"/>
            </p:cNvSpPr>
            <p:nvPr userDrawn="1"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19838" name="Freeform 30"/>
            <p:cNvSpPr>
              <a:spLocks noEditPoints="1"/>
            </p:cNvSpPr>
            <p:nvPr userDrawn="1"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19839" name="Freeform 31"/>
            <p:cNvSpPr>
              <a:spLocks noEditPoints="1"/>
            </p:cNvSpPr>
            <p:nvPr userDrawn="1"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19840" name="Rectangle 32"/>
            <p:cNvSpPr>
              <a:spLocks noChangeArrowheads="1"/>
            </p:cNvSpPr>
            <p:nvPr userDrawn="1"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19841" name="Rectangle 33"/>
            <p:cNvSpPr>
              <a:spLocks noChangeArrowheads="1"/>
            </p:cNvSpPr>
            <p:nvPr userDrawn="1"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19842" name="AutoShape 34"/>
            <p:cNvSpPr>
              <a:spLocks noChangeArrowheads="1"/>
            </p:cNvSpPr>
            <p:nvPr userDrawn="1"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19843" name="Freeform 35"/>
            <p:cNvSpPr>
              <a:spLocks/>
            </p:cNvSpPr>
            <p:nvPr userDrawn="1"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19844" name="Freeform 36"/>
            <p:cNvSpPr>
              <a:spLocks/>
            </p:cNvSpPr>
            <p:nvPr userDrawn="1"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</p:grpSp>
      <p:sp>
        <p:nvSpPr>
          <p:cNvPr id="119845" name="Rectangle 3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19846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9847" name="Rectangle 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9848" name="Rectangle 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7856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9849" name="Rectangle 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ahoma" charset="0"/>
              </a:defRPr>
            </a:lvl1pPr>
          </a:lstStyle>
          <a:p>
            <a:pPr>
              <a:defRPr/>
            </a:pPr>
            <a:fld id="{7B68B2E5-0439-7242-BCBC-4E9A3DF987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398" r:id="rId1"/>
    <p:sldLayoutId id="2147484375" r:id="rId2"/>
    <p:sldLayoutId id="2147484376" r:id="rId3"/>
    <p:sldLayoutId id="2147484377" r:id="rId4"/>
    <p:sldLayoutId id="2147484378" r:id="rId5"/>
    <p:sldLayoutId id="2147484379" r:id="rId6"/>
    <p:sldLayoutId id="2147484380" r:id="rId7"/>
    <p:sldLayoutId id="2147484381" r:id="rId8"/>
    <p:sldLayoutId id="2147484382" r:id="rId9"/>
    <p:sldLayoutId id="2147484383" r:id="rId10"/>
    <p:sldLayoutId id="21474843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i="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1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1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1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1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99" r:id="rId1"/>
    <p:sldLayoutId id="2147484400" r:id="rId2"/>
    <p:sldLayoutId id="2147484401" r:id="rId3"/>
    <p:sldLayoutId id="2147484402" r:id="rId4"/>
    <p:sldLayoutId id="2147484403" r:id="rId5"/>
    <p:sldLayoutId id="2147484404" r:id="rId6"/>
    <p:sldLayoutId id="2147484405" r:id="rId7"/>
    <p:sldLayoutId id="2147484406" r:id="rId8"/>
    <p:sldLayoutId id="2147484407" r:id="rId9"/>
    <p:sldLayoutId id="2147484408" r:id="rId10"/>
    <p:sldLayoutId id="2147484409" r:id="rId11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i="0">
          <a:solidFill>
            <a:schemeClr val="tx2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1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dirty="0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1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dirty="0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1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hangingPunct="1">
              <a:defRPr/>
            </a:pPr>
            <a:fld id="{61F442D0-A11F-2640-8129-5D1BEF7A3C1E}" type="slidenum">
              <a:rPr lang="en-US" smtClean="0"/>
              <a:pPr eaLnBrk="1" hangingPunct="1"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75974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411" r:id="rId1"/>
    <p:sldLayoutId id="2147484412" r:id="rId2"/>
    <p:sldLayoutId id="2147484413" r:id="rId3"/>
    <p:sldLayoutId id="2147484414" r:id="rId4"/>
    <p:sldLayoutId id="2147484415" r:id="rId5"/>
    <p:sldLayoutId id="2147484416" r:id="rId6"/>
    <p:sldLayoutId id="2147484417" r:id="rId7"/>
    <p:sldLayoutId id="2147484418" r:id="rId8"/>
    <p:sldLayoutId id="2147484419" r:id="rId9"/>
    <p:sldLayoutId id="2147484420" r:id="rId10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i="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 b="1" i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 b="1" i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 b="1" i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 b="1" i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 b="1" i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533400"/>
            <a:ext cx="7543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6764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50000"/>
              </a:spcBef>
              <a:defRPr sz="1400"/>
            </a:lvl1pPr>
          </a:lstStyle>
          <a:p>
            <a:pPr eaLnBrk="1" hangingPunct="1"/>
            <a:endParaRPr lang="en-US" altLang="en-US">
              <a:solidFill>
                <a:srgbClr val="000000"/>
              </a:solidFill>
              <a:latin typeface="Times New Roman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8400"/>
            <a:ext cx="3429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base">
              <a:spcBef>
                <a:spcPct val="50000"/>
              </a:spcBef>
              <a:defRPr sz="1400"/>
            </a:lvl1pPr>
          </a:lstStyle>
          <a:p>
            <a:pPr eaLnBrk="1" hangingPunct="1"/>
            <a:endParaRPr lang="en-US" altLang="en-US">
              <a:solidFill>
                <a:srgbClr val="000000"/>
              </a:solidFill>
              <a:latin typeface="Times New Roman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base">
              <a:spcBef>
                <a:spcPct val="50000"/>
              </a:spcBef>
              <a:defRPr sz="1400"/>
            </a:lvl1pPr>
          </a:lstStyle>
          <a:p>
            <a:pPr eaLnBrk="1" hangingPunct="1"/>
            <a:fld id="{B8AECA21-D57C-4D89-8F5B-491DA7CF7058}" type="slidenum">
              <a:rPr lang="en-US" altLang="en-US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  <a:cs typeface="+mn-cs"/>
              </a:rPr>
              <a:pPr eaLnBrk="1" hangingPunct="1"/>
              <a:t>‹#›</a:t>
            </a:fld>
            <a:endParaRPr lang="en-US" altLang="en-US">
              <a:solidFill>
                <a:srgbClr val="000000"/>
              </a:solidFill>
              <a:latin typeface="Times New Roman" pitchFamily="18" charset="0"/>
              <a:ea typeface="MS PGothic" pitchFamily="34" charset="-128"/>
              <a:cs typeface="+mn-cs"/>
            </a:endParaRPr>
          </a:p>
        </p:txBody>
      </p:sp>
      <p:pic>
        <p:nvPicPr>
          <p:cNvPr id="1030" name="Picture 6" descr="strtegic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1981200"/>
            <a:ext cx="7620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4361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3" r:id="rId1"/>
    <p:sldLayoutId id="2147484424" r:id="rId2"/>
    <p:sldLayoutId id="2147484425" r:id="rId3"/>
    <p:sldLayoutId id="2147484426" r:id="rId4"/>
    <p:sldLayoutId id="2147484427" r:id="rId5"/>
    <p:sldLayoutId id="2147484428" r:id="rId6"/>
    <p:sldLayoutId id="2147484429" r:id="rId7"/>
    <p:sldLayoutId id="2147484430" r:id="rId8"/>
    <p:sldLayoutId id="2147484431" r:id="rId9"/>
    <p:sldLayoutId id="2147484432" r:id="rId10"/>
    <p:sldLayoutId id="2147484433" r:id="rId11"/>
    <p:sldLayoutId id="2147484434" r:id="rId12"/>
    <p:sldLayoutId id="2147484435" r:id="rId13"/>
    <p:sldLayoutId id="2147484436" r:id="rId14"/>
    <p:sldLayoutId id="2147484437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i="0">
          <a:solidFill>
            <a:srgbClr val="221F0B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21F0B"/>
          </a:solidFill>
          <a:latin typeface="Arial" charset="0"/>
          <a:ea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21F0B"/>
          </a:solidFill>
          <a:latin typeface="Arial" charset="0"/>
          <a:ea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21F0B"/>
          </a:solidFill>
          <a:latin typeface="Arial" charset="0"/>
          <a:ea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21F0B"/>
          </a:solidFill>
          <a:latin typeface="Arial" charset="0"/>
          <a:ea typeface="MS PGothic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w"/>
        <a:defRPr sz="3200" b="1" i="0">
          <a:solidFill>
            <a:schemeClr val="tx1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95000"/>
        <a:buChar char="–"/>
        <a:defRPr sz="2800" b="1" i="0">
          <a:solidFill>
            <a:schemeClr val="tx1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 i="0">
          <a:solidFill>
            <a:schemeClr val="tx1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 i="0">
          <a:solidFill>
            <a:schemeClr val="tx1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 i="0">
          <a:solidFill>
            <a:schemeClr val="tx1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1" i="0">
                <a:latin typeface="Arial" panose="020B0604020202020204" pitchFamily="34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 i="0">
                <a:latin typeface="Arial" panose="020B0604020202020204" pitchFamily="34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28BF5FF-47F4-FB4E-9BDF-2D98277AA23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167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9" r:id="rId1"/>
    <p:sldLayoutId id="2147484440" r:id="rId2"/>
    <p:sldLayoutId id="2147484441" r:id="rId3"/>
    <p:sldLayoutId id="2147484442" r:id="rId4"/>
    <p:sldLayoutId id="2147484443" r:id="rId5"/>
    <p:sldLayoutId id="2147484444" r:id="rId6"/>
    <p:sldLayoutId id="2147484445" r:id="rId7"/>
    <p:sldLayoutId id="2147484446" r:id="rId8"/>
    <p:sldLayoutId id="2147484447" r:id="rId9"/>
    <p:sldLayoutId id="2147484448" r:id="rId10"/>
    <p:sldLayoutId id="21474844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i="0">
          <a:solidFill>
            <a:schemeClr val="tx2"/>
          </a:solidFill>
          <a:latin typeface="Arial" panose="020B060402020202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 i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 i="0">
          <a:solidFill>
            <a:schemeClr val="tx1"/>
          </a:solidFill>
          <a:latin typeface="Arial" panose="020B0604020202020204" pitchFamily="34" charset="0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 i="0">
          <a:solidFill>
            <a:schemeClr val="tx1"/>
          </a:solidFill>
          <a:latin typeface="Arial" panose="020B0604020202020204" pitchFamily="34" charset="0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 i="0">
          <a:solidFill>
            <a:schemeClr val="tx1"/>
          </a:solidFill>
          <a:latin typeface="Arial" panose="020B0604020202020204" pitchFamily="34" charset="0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 i="0">
          <a:solidFill>
            <a:schemeClr val="tx1"/>
          </a:solidFill>
          <a:latin typeface="Arial" panose="020B0604020202020204" pitchFamily="34" charset="0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970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3980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83981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83982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b="1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b="1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1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AF57BF51-710C-E141-9D73-46A7A68500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13392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451" r:id="rId1"/>
    <p:sldLayoutId id="2147484452" r:id="rId2"/>
    <p:sldLayoutId id="2147484453" r:id="rId3"/>
    <p:sldLayoutId id="2147484454" r:id="rId4"/>
    <p:sldLayoutId id="2147484455" r:id="rId5"/>
    <p:sldLayoutId id="2147484456" r:id="rId6"/>
    <p:sldLayoutId id="2147484457" r:id="rId7"/>
    <p:sldLayoutId id="2147484458" r:id="rId8"/>
    <p:sldLayoutId id="2147484459" r:id="rId9"/>
    <p:sldLayoutId id="2147484460" r:id="rId10"/>
    <p:sldLayoutId id="214748446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i="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 b="1" i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 b="1" i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 b="1" i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 b="1" i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 b="1" i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80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8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5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000" b="1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defTabSz="914300">
              <a:defRPr/>
            </a:pPr>
            <a:endParaRPr lang="en-US" dirty="0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000" b="1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defTabSz="914300">
              <a:defRPr/>
            </a:pPr>
            <a:endParaRPr lang="en-US" dirty="0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000" b="1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300">
              <a:defRPr/>
            </a:pPr>
            <a:fld id="{61F442D0-A11F-2640-8129-5D1BEF7A3C1E}" type="slidenum">
              <a:rPr lang="en-US" smtClean="0"/>
              <a:pPr defTabSz="914300"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89168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463" r:id="rId1"/>
    <p:sldLayoutId id="2147484464" r:id="rId2"/>
    <p:sldLayoutId id="2147484465" r:id="rId3"/>
    <p:sldLayoutId id="2147484466" r:id="rId4"/>
    <p:sldLayoutId id="2147484467" r:id="rId5"/>
    <p:sldLayoutId id="2147484468" r:id="rId6"/>
    <p:sldLayoutId id="2147484469" r:id="rId7"/>
    <p:sldLayoutId id="2147484470" r:id="rId8"/>
    <p:sldLayoutId id="2147484471" r:id="rId9"/>
    <p:sldLayoutId id="2147484472" r:id="rId10"/>
    <p:sldLayoutId id="214748447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i="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15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3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45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862" indent="-342862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 b="1" i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ＭＳ Ｐゴシック" pitchFamily="-111" charset="-128"/>
          <a:cs typeface="ＭＳ Ｐゴシック" pitchFamily="-111" charset="-128"/>
        </a:defRPr>
      </a:lvl1pPr>
      <a:lvl2pPr marL="742869" indent="-28572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 b="1" i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ＭＳ Ｐゴシック" pitchFamily="-111" charset="-128"/>
        </a:defRPr>
      </a:lvl2pPr>
      <a:lvl3pPr marL="1142875" indent="-22857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 b="1" i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ＭＳ Ｐゴシック" charset="0"/>
          <a:cs typeface="Geneva" charset="0"/>
        </a:defRPr>
      </a:lvl3pPr>
      <a:lvl4pPr marL="1600025" indent="-22857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 b="1" i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Geneva" charset="-128"/>
          <a:cs typeface="Geneva" charset="0"/>
        </a:defRPr>
      </a:lvl4pPr>
      <a:lvl5pPr marL="2057175" indent="-228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 b="1" i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Geneva" charset="-128"/>
          <a:cs typeface="Geneva" charset="0"/>
        </a:defRPr>
      </a:lvl5pPr>
      <a:lvl6pPr marL="2514325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474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8623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5772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0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9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7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99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5.emf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86.xml"/><Relationship Id="rId1" Type="http://schemas.openxmlformats.org/officeDocument/2006/relationships/themeOverride" Target="../theme/themeOverride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://ccat.sas.upenn.edu/~thurley/Image5.jpg" TargetMode="External"/><Relationship Id="rId1" Type="http://schemas.openxmlformats.org/officeDocument/2006/relationships/slideLayout" Target="../slideLayouts/slideLayout6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03.xml"/><Relationship Id="rId4" Type="http://schemas.openxmlformats.org/officeDocument/2006/relationships/image" Target="../media/image7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25779" y="1028700"/>
            <a:ext cx="3657600" cy="2514600"/>
          </a:xfrm>
        </p:spPr>
        <p:txBody>
          <a:bodyPr/>
          <a:lstStyle/>
          <a:p>
            <a:pPr eaLnBrk="1" hangingPunct="1">
              <a:defRPr/>
            </a:pPr>
            <a:r>
              <a:rPr lang="ar-JO" sz="5400" dirty="0"/>
              <a:t>السياق الإجتماعي والإقتصادي</a:t>
            </a:r>
            <a:endParaRPr lang="en-US" sz="540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441331" y="4431060"/>
            <a:ext cx="4495800" cy="2160240"/>
          </a:xfrm>
        </p:spPr>
        <p:txBody>
          <a:bodyPr/>
          <a:lstStyle/>
          <a:p>
            <a:pPr eaLnBrk="1" hangingPunct="1">
              <a:buFont typeface="Wingdings" charset="0"/>
              <a:buNone/>
              <a:defRPr/>
            </a:pPr>
            <a:r>
              <a:rPr lang="ar-JO" dirty="0"/>
              <a:t>كيف أثرت الطبقة والمال      على الحياة في زمن          العهد الجديد واليوم</a:t>
            </a:r>
            <a:endParaRPr lang="en-US" dirty="0"/>
          </a:p>
        </p:txBody>
      </p:sp>
      <p:pic>
        <p:nvPicPr>
          <p:cNvPr id="52228" name="Picture 4" descr="j028320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12704"/>
            <a:ext cx="2719388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5" descr="j02220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2448" y="1676400"/>
            <a:ext cx="1779588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6" descr="j02220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7048" y="2286000"/>
            <a:ext cx="1781175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1" name="Picture 7" descr="j02220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7448" y="990600"/>
            <a:ext cx="1781175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94184A9-C3FD-5723-0D19-D6D255F055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85034"/>
            <a:ext cx="9144000" cy="468339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 lIns="91430" tIns="45715" rIns="91430" bIns="45715" anchor="ctr"/>
          <a:lstStyle/>
          <a:p>
            <a:pPr marL="0" marR="0" lvl="0" indent="0" algn="ctr" defTabSz="4571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Tx/>
              <a:buNone/>
              <a:tabLst/>
              <a:defRPr/>
            </a:pPr>
            <a:r>
              <a:rPr lang="ar-JO" sz="16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د. ريك جريفيث</a:t>
            </a:r>
            <a:r>
              <a:rPr kumimoji="0" lang="en-US" sz="16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• </a:t>
            </a:r>
            <a:r>
              <a:rPr lang="ar-JO" sz="16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مؤسسة الدراسات اللاهوتية الأردنية</a:t>
            </a:r>
            <a:r>
              <a:rPr kumimoji="0" lang="en-US" sz="16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• BibleStudyDownloads.org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2" descr="34 Roma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49375"/>
            <a:ext cx="9144000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ctangle 6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ar-JO" sz="4000" dirty="0"/>
              <a:t>تقسيم السكان</a:t>
            </a:r>
            <a:endParaRPr lang="en-US" sz="4000" dirty="0"/>
          </a:p>
        </p:txBody>
      </p:sp>
      <p:graphicFrame>
        <p:nvGraphicFramePr>
          <p:cNvPr id="70659" name="Object 1026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416509"/>
              </p:ext>
            </p:extLst>
          </p:nvPr>
        </p:nvGraphicFramePr>
        <p:xfrm>
          <a:off x="381000" y="1295400"/>
          <a:ext cx="8458200" cy="550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4" imgW="6096000" imgH="4076700" progId="MSGraph.Chart.8">
                  <p:embed followColorScheme="full"/>
                </p:oleObj>
              </mc:Choice>
              <mc:Fallback>
                <p:oleObj name="Chart" r:id="rId4" imgW="6096000" imgH="4076700" progId="MSGraph.Chart.8">
                  <p:embed followColorScheme="full"/>
                  <p:pic>
                    <p:nvPicPr>
                      <p:cNvPr id="0" name="Object 10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295400"/>
                        <a:ext cx="8458200" cy="5500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63" name="Text Box 11"/>
          <p:cNvSpPr txBox="1">
            <a:spLocks noChangeArrowheads="1"/>
          </p:cNvSpPr>
          <p:nvPr/>
        </p:nvSpPr>
        <p:spPr bwMode="auto">
          <a:xfrm>
            <a:off x="8610600" y="17463"/>
            <a:ext cx="5309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ar-JO" b="1" dirty="0">
                <a:latin typeface="Arial" panose="020B0604020202020204" pitchFamily="34" charset="0"/>
                <a:cs typeface="Arial" panose="020B0604020202020204" pitchFamily="34" charset="0"/>
              </a:rPr>
              <a:t>97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661" name="TextBox 7"/>
          <p:cNvSpPr txBox="1">
            <a:spLocks noChangeArrowheads="1"/>
          </p:cNvSpPr>
          <p:nvPr/>
        </p:nvSpPr>
        <p:spPr bwMode="auto">
          <a:xfrm rot="-5400000">
            <a:off x="-496313" y="3810277"/>
            <a:ext cx="21467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Millions of People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72663BF-B6E8-5A1A-01EB-88B8C5435108}"/>
              </a:ext>
            </a:extLst>
          </p:cNvPr>
          <p:cNvSpPr/>
          <p:nvPr/>
        </p:nvSpPr>
        <p:spPr bwMode="auto">
          <a:xfrm>
            <a:off x="6804249" y="3474244"/>
            <a:ext cx="1806351" cy="1143000"/>
          </a:xfrm>
          <a:prstGeom prst="rect">
            <a:avLst/>
          </a:prstGeom>
          <a:solidFill>
            <a:srgbClr val="02179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C277A516-C1B3-D10C-95E0-B6AB8CEE4B7F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6752794" y="3383756"/>
            <a:ext cx="1872208" cy="401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</a:defRPr>
            </a:lvl9pPr>
          </a:lstStyle>
          <a:p>
            <a:pPr algn="l" eaLnBrk="1" hangingPunct="1">
              <a:lnSpc>
                <a:spcPct val="150000"/>
              </a:lnSpc>
              <a:defRPr/>
            </a:pPr>
            <a:r>
              <a:rPr lang="ar-JO" sz="2000" kern="0" dirty="0">
                <a:latin typeface="Arial" panose="020B0604020202020204" pitchFamily="34" charset="0"/>
                <a:cs typeface="Arial" panose="020B0604020202020204" pitchFamily="34" charset="0"/>
              </a:rPr>
              <a:t>المواطنون </a:t>
            </a:r>
            <a:endParaRPr lang="en-US" sz="20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632E512-8947-3F07-B52D-F44DC8934A1B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6752794" y="3804330"/>
            <a:ext cx="1872208" cy="401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</a:defRPr>
            </a:lvl9pPr>
          </a:lstStyle>
          <a:p>
            <a:pPr algn="l" eaLnBrk="1" hangingPunct="1">
              <a:lnSpc>
                <a:spcPct val="150000"/>
              </a:lnSpc>
              <a:defRPr/>
            </a:pPr>
            <a:r>
              <a:rPr lang="ar-JO" sz="2000" kern="0" dirty="0">
                <a:latin typeface="Arial" panose="020B0604020202020204" pitchFamily="34" charset="0"/>
                <a:cs typeface="Arial" panose="020B0604020202020204" pitchFamily="34" charset="0"/>
              </a:rPr>
              <a:t>غير المواطنين </a:t>
            </a:r>
            <a:endParaRPr lang="en-US" sz="20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3A191E8-E862-D71A-3E6E-8476B00B9EB3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6752794" y="4224905"/>
            <a:ext cx="1872208" cy="401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</a:defRPr>
            </a:lvl9pPr>
          </a:lstStyle>
          <a:p>
            <a:pPr algn="l" eaLnBrk="1" hangingPunct="1">
              <a:lnSpc>
                <a:spcPct val="150000"/>
              </a:lnSpc>
              <a:defRPr/>
            </a:pPr>
            <a:r>
              <a:rPr lang="ar-JO" sz="2000" kern="0" dirty="0">
                <a:latin typeface="Arial" panose="020B0604020202020204" pitchFamily="34" charset="0"/>
                <a:cs typeface="Arial" panose="020B0604020202020204" pitchFamily="34" charset="0"/>
              </a:rPr>
              <a:t>العبيد </a:t>
            </a:r>
            <a:endParaRPr lang="en-US" sz="20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2706" name="Text Box 3"/>
          <p:cNvSpPr txBox="1">
            <a:spLocks noChangeArrowheads="1"/>
          </p:cNvSpPr>
          <p:nvPr/>
        </p:nvSpPr>
        <p:spPr bwMode="auto">
          <a:xfrm>
            <a:off x="5791200" y="2635250"/>
            <a:ext cx="3022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t">
              <a:spcBef>
                <a:spcPct val="50000"/>
              </a:spcBef>
            </a:pPr>
            <a:r>
              <a:rPr lang="ar-JO" sz="3600" b="1" dirty="0">
                <a:solidFill>
                  <a:schemeClr val="bg2"/>
                </a:solidFill>
                <a:effectLst>
                  <a:glow rad="2286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المدن العشر</a:t>
            </a:r>
            <a:endParaRPr lang="en-US" sz="3600" b="1" dirty="0">
              <a:solidFill>
                <a:schemeClr val="bg2"/>
              </a:solidFill>
              <a:effectLst>
                <a:glow rad="228600">
                  <a:schemeClr val="tx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2895600" cy="1752600"/>
          </a:xfrm>
          <a:solidFill>
            <a:schemeClr val="bg1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ar-JO" sz="3200" dirty="0">
                <a:solidFill>
                  <a:schemeClr val="tx1"/>
                </a:solidFill>
              </a:rPr>
              <a:t>المجموعات العرقية في إسرائيل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3810000" y="4800600"/>
            <a:ext cx="2133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t">
              <a:spcBef>
                <a:spcPct val="50000"/>
              </a:spcBef>
            </a:pPr>
            <a:r>
              <a:rPr lang="ar-JO" sz="3600" b="1" dirty="0">
                <a:solidFill>
                  <a:schemeClr val="bg2"/>
                </a:solidFill>
                <a:effectLst>
                  <a:glow rad="2286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اليهودية</a:t>
            </a:r>
            <a:endParaRPr lang="en-US" sz="3600" b="1" dirty="0">
              <a:solidFill>
                <a:schemeClr val="bg2"/>
              </a:solidFill>
              <a:effectLst>
                <a:glow rad="228600">
                  <a:schemeClr val="tx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4267200" y="1066800"/>
            <a:ext cx="2133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t">
              <a:spcBef>
                <a:spcPct val="50000"/>
              </a:spcBef>
            </a:pPr>
            <a:r>
              <a:rPr lang="ar-JO" sz="3600" b="1" dirty="0">
                <a:solidFill>
                  <a:schemeClr val="bg2"/>
                </a:solidFill>
                <a:effectLst>
                  <a:glow rad="2286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الجليل</a:t>
            </a:r>
            <a:endParaRPr lang="en-US" sz="3600" b="1" dirty="0">
              <a:solidFill>
                <a:schemeClr val="bg2"/>
              </a:solidFill>
              <a:effectLst>
                <a:glow rad="228600">
                  <a:schemeClr val="tx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710" name="Text Box 8"/>
          <p:cNvSpPr txBox="1">
            <a:spLocks noChangeArrowheads="1"/>
          </p:cNvSpPr>
          <p:nvPr/>
        </p:nvSpPr>
        <p:spPr bwMode="auto">
          <a:xfrm>
            <a:off x="6096000" y="806450"/>
            <a:ext cx="2133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t">
              <a:spcBef>
                <a:spcPct val="50000"/>
              </a:spcBef>
            </a:pPr>
            <a:r>
              <a:rPr lang="ar-JO" sz="3600" b="1" dirty="0">
                <a:solidFill>
                  <a:schemeClr val="bg2"/>
                </a:solidFill>
                <a:effectLst>
                  <a:glow rad="2286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بتانيا</a:t>
            </a:r>
            <a:endParaRPr lang="en-US" sz="3600" b="1" dirty="0">
              <a:solidFill>
                <a:schemeClr val="bg2"/>
              </a:solidFill>
              <a:effectLst>
                <a:glow rad="228600">
                  <a:schemeClr val="tx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711" name="Text Box 9"/>
          <p:cNvSpPr txBox="1">
            <a:spLocks noChangeArrowheads="1"/>
          </p:cNvSpPr>
          <p:nvPr/>
        </p:nvSpPr>
        <p:spPr bwMode="auto">
          <a:xfrm>
            <a:off x="5715000" y="3657600"/>
            <a:ext cx="16891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t">
              <a:spcBef>
                <a:spcPct val="50000"/>
              </a:spcBef>
            </a:pPr>
            <a:r>
              <a:rPr lang="ar-JO" sz="3600" b="1" dirty="0">
                <a:solidFill>
                  <a:schemeClr val="bg2"/>
                </a:solidFill>
                <a:effectLst>
                  <a:glow rad="2286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بيرية</a:t>
            </a:r>
            <a:endParaRPr lang="en-US" sz="3600" b="1" dirty="0">
              <a:solidFill>
                <a:schemeClr val="bg2"/>
              </a:solidFill>
              <a:effectLst>
                <a:glow rad="228600">
                  <a:schemeClr val="tx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712" name="Text Box 10"/>
          <p:cNvSpPr txBox="1">
            <a:spLocks noChangeArrowheads="1"/>
          </p:cNvSpPr>
          <p:nvPr/>
        </p:nvSpPr>
        <p:spPr bwMode="auto">
          <a:xfrm>
            <a:off x="5715000" y="6292850"/>
            <a:ext cx="27559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t">
              <a:spcBef>
                <a:spcPct val="50000"/>
              </a:spcBef>
            </a:pPr>
            <a:r>
              <a:rPr lang="ar-JO" sz="3600" b="1" dirty="0">
                <a:solidFill>
                  <a:schemeClr val="bg2"/>
                </a:solidFill>
                <a:effectLst>
                  <a:glow rad="2286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العربية</a:t>
            </a:r>
            <a:endParaRPr lang="en-US" sz="3600" b="1" dirty="0">
              <a:solidFill>
                <a:schemeClr val="bg2"/>
              </a:solidFill>
              <a:effectLst>
                <a:glow rad="228600">
                  <a:schemeClr val="tx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713" name="Text Box 11"/>
          <p:cNvSpPr txBox="1">
            <a:spLocks noChangeArrowheads="1"/>
          </p:cNvSpPr>
          <p:nvPr/>
        </p:nvSpPr>
        <p:spPr bwMode="auto">
          <a:xfrm>
            <a:off x="3962400" y="2438400"/>
            <a:ext cx="2133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t">
              <a:spcBef>
                <a:spcPct val="50000"/>
              </a:spcBef>
            </a:pPr>
            <a:r>
              <a:rPr lang="ar-JO" sz="3600" b="1" dirty="0">
                <a:solidFill>
                  <a:schemeClr val="bg2"/>
                </a:solidFill>
                <a:effectLst>
                  <a:glow rad="2286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السامرة</a:t>
            </a:r>
            <a:endParaRPr lang="en-US" sz="3600" b="1" dirty="0">
              <a:solidFill>
                <a:schemeClr val="bg2"/>
              </a:solidFill>
              <a:effectLst>
                <a:glow rad="228600">
                  <a:schemeClr val="tx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714" name="Text Box 12"/>
          <p:cNvSpPr txBox="1">
            <a:spLocks noChangeArrowheads="1"/>
          </p:cNvSpPr>
          <p:nvPr/>
        </p:nvSpPr>
        <p:spPr bwMode="auto">
          <a:xfrm>
            <a:off x="2209800" y="6096000"/>
            <a:ext cx="27559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t">
              <a:spcBef>
                <a:spcPct val="50000"/>
              </a:spcBef>
            </a:pPr>
            <a:r>
              <a:rPr lang="ar-JO" sz="3600" b="1" dirty="0">
                <a:solidFill>
                  <a:schemeClr val="bg2"/>
                </a:solidFill>
                <a:effectLst>
                  <a:glow rad="2286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أدومية</a:t>
            </a:r>
            <a:endParaRPr lang="en-US" sz="3600" b="1" dirty="0">
              <a:solidFill>
                <a:schemeClr val="bg2"/>
              </a:solidFill>
              <a:effectLst>
                <a:glow rad="228600">
                  <a:schemeClr val="tx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715" name="Text Box 13"/>
          <p:cNvSpPr txBox="1">
            <a:spLocks noChangeArrowheads="1"/>
          </p:cNvSpPr>
          <p:nvPr/>
        </p:nvSpPr>
        <p:spPr bwMode="auto">
          <a:xfrm>
            <a:off x="2193925" y="2716213"/>
            <a:ext cx="10951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Gentiles</a:t>
            </a:r>
          </a:p>
        </p:txBody>
      </p:sp>
      <p:graphicFrame>
        <p:nvGraphicFramePr>
          <p:cNvPr id="72716" name="Object 1026"/>
          <p:cNvGraphicFramePr>
            <a:graphicFrameLocks noChangeAspect="1"/>
          </p:cNvGraphicFramePr>
          <p:nvPr/>
        </p:nvGraphicFramePr>
        <p:xfrm>
          <a:off x="0" y="1981200"/>
          <a:ext cx="2878138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4" imgW="6096000" imgH="4076700" progId="MSGraph.Chart.8">
                  <p:embed followColorScheme="full"/>
                </p:oleObj>
              </mc:Choice>
              <mc:Fallback>
                <p:oleObj name="Chart" r:id="rId4" imgW="6096000" imgH="4076700" progId="MSGraph.Chart.8">
                  <p:embed followColorScheme="full"/>
                  <p:pic>
                    <p:nvPicPr>
                      <p:cNvPr id="0" name="Object 10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23415" r="35938" b="25073"/>
                      <a:stretch>
                        <a:fillRect/>
                      </a:stretch>
                    </p:blipFill>
                    <p:spPr bwMode="auto">
                      <a:xfrm>
                        <a:off x="0" y="1981200"/>
                        <a:ext cx="2878138" cy="1676400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717" name="Object 1027"/>
          <p:cNvGraphicFramePr>
            <a:graphicFrameLocks noChangeAspect="1"/>
          </p:cNvGraphicFramePr>
          <p:nvPr/>
        </p:nvGraphicFramePr>
        <p:xfrm>
          <a:off x="0" y="3429000"/>
          <a:ext cx="2865438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6" imgW="7239000" imgH="4838700" progId="MSGraph.Chart.8">
                  <p:embed followColorScheme="full"/>
                </p:oleObj>
              </mc:Choice>
              <mc:Fallback>
                <p:oleObj name="Chart" r:id="rId6" imgW="7239000" imgH="4838700" progId="MSGraph.Chart.8">
                  <p:embed followColorScheme="full"/>
                  <p:pic>
                    <p:nvPicPr>
                      <p:cNvPr id="0" name="Object 10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0938" t="23415" b="25073"/>
                      <a:stretch>
                        <a:fillRect/>
                      </a:stretch>
                    </p:blipFill>
                    <p:spPr bwMode="auto">
                      <a:xfrm>
                        <a:off x="0" y="3429000"/>
                        <a:ext cx="2865438" cy="1676400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812" name="Line 44"/>
          <p:cNvSpPr>
            <a:spLocks noChangeShapeType="1"/>
          </p:cNvSpPr>
          <p:nvPr/>
        </p:nvSpPr>
        <p:spPr bwMode="auto">
          <a:xfrm>
            <a:off x="1981200" y="4572000"/>
            <a:ext cx="2209800" cy="45720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1800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815" name="Line 47"/>
          <p:cNvSpPr>
            <a:spLocks noChangeShapeType="1"/>
          </p:cNvSpPr>
          <p:nvPr/>
        </p:nvSpPr>
        <p:spPr bwMode="auto">
          <a:xfrm flipV="1">
            <a:off x="2743200" y="2057400"/>
            <a:ext cx="2209800" cy="198120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 type="triangle" w="med" len="med"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1800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816" name="Line 48"/>
          <p:cNvSpPr>
            <a:spLocks noChangeShapeType="1"/>
          </p:cNvSpPr>
          <p:nvPr/>
        </p:nvSpPr>
        <p:spPr bwMode="auto">
          <a:xfrm flipV="1">
            <a:off x="2667000" y="3048000"/>
            <a:ext cx="3124200" cy="99060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 type="triangle" w="med" len="med"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1800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817" name="Text Box 49"/>
          <p:cNvSpPr txBox="1">
            <a:spLocks noChangeArrowheads="1"/>
          </p:cNvSpPr>
          <p:nvPr/>
        </p:nvSpPr>
        <p:spPr bwMode="auto">
          <a:xfrm>
            <a:off x="1524000" y="2335213"/>
            <a:ext cx="101181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ar-JO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60%</a:t>
            </a:r>
            <a:endParaRPr lang="en-US" sz="3200" b="1" dirty="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18" name="Text Box 50"/>
          <p:cNvSpPr txBox="1">
            <a:spLocks noChangeArrowheads="1"/>
          </p:cNvSpPr>
          <p:nvPr/>
        </p:nvSpPr>
        <p:spPr bwMode="auto">
          <a:xfrm>
            <a:off x="304800" y="2335213"/>
            <a:ext cx="101181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ar-JO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40%</a:t>
            </a:r>
            <a:endParaRPr lang="en-US" sz="3200" b="1" dirty="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19" name="Text Box 51"/>
          <p:cNvSpPr txBox="1">
            <a:spLocks noChangeArrowheads="1"/>
          </p:cNvSpPr>
          <p:nvPr/>
        </p:nvSpPr>
        <p:spPr bwMode="auto">
          <a:xfrm>
            <a:off x="8610600" y="152400"/>
            <a:ext cx="5309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ar-JO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97</a:t>
            </a:r>
            <a:endParaRPr lang="en-US" sz="18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99DF5C09-F93C-EA3D-A9F2-8B1857C95DBE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858292" y="3789717"/>
            <a:ext cx="1769492" cy="40128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</a:defRPr>
            </a:lvl9pPr>
          </a:lstStyle>
          <a:p>
            <a:pPr algn="l" eaLnBrk="1" hangingPunct="1">
              <a:lnSpc>
                <a:spcPct val="150000"/>
              </a:lnSpc>
              <a:defRPr/>
            </a:pPr>
            <a:r>
              <a:rPr lang="ar-JO" sz="20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الأمم </a:t>
            </a:r>
            <a:endParaRPr lang="en-US" sz="20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60D1BA9F-2E7A-3601-991B-A48BC06144BC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858292" y="4323861"/>
            <a:ext cx="1122908" cy="40128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</a:defRPr>
            </a:lvl9pPr>
          </a:lstStyle>
          <a:p>
            <a:pPr algn="l" eaLnBrk="1" hangingPunct="1">
              <a:lnSpc>
                <a:spcPct val="150000"/>
              </a:lnSpc>
              <a:defRPr/>
            </a:pPr>
            <a:r>
              <a:rPr lang="ar-JO" sz="20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اليهود </a:t>
            </a:r>
            <a:endParaRPr lang="en-US" sz="20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2" grpId="0" animBg="1"/>
      <p:bldP spid="32773" grpId="0"/>
      <p:bldP spid="3277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33400" y="1524000"/>
            <a:ext cx="79248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Languages of the Empire</a:t>
            </a:r>
          </a:p>
        </p:txBody>
      </p:sp>
      <p:pic>
        <p:nvPicPr>
          <p:cNvPr id="84994" name="Picture 3" descr="34 Roma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49375"/>
            <a:ext cx="9144000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AutoShape 4" descr="Green marble"/>
          <p:cNvSpPr>
            <a:spLocks noChangeArrowheads="1"/>
          </p:cNvSpPr>
          <p:nvPr/>
        </p:nvSpPr>
        <p:spPr bwMode="auto">
          <a:xfrm>
            <a:off x="3124200" y="3429000"/>
            <a:ext cx="762000" cy="609600"/>
          </a:xfrm>
          <a:prstGeom prst="star5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893" name="AutoShape 5" descr="Brown marble"/>
          <p:cNvSpPr>
            <a:spLocks noChangeArrowheads="1"/>
          </p:cNvSpPr>
          <p:nvPr/>
        </p:nvSpPr>
        <p:spPr bwMode="auto">
          <a:xfrm>
            <a:off x="6477000" y="4876800"/>
            <a:ext cx="914400" cy="914400"/>
          </a:xfrm>
          <a:prstGeom prst="star4">
            <a:avLst>
              <a:gd name="adj" fmla="val 12500"/>
            </a:avLst>
          </a:prstGeom>
          <a:blipFill dpi="0" rotWithShape="1">
            <a:blip r:embed="rId5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00" name="Text Box 12"/>
          <p:cNvSpPr txBox="1">
            <a:spLocks noChangeArrowheads="1"/>
          </p:cNvSpPr>
          <p:nvPr/>
        </p:nvSpPr>
        <p:spPr bwMode="auto">
          <a:xfrm>
            <a:off x="8610600" y="17463"/>
            <a:ext cx="5309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ar-JO" b="1" dirty="0">
                <a:latin typeface="Arial" panose="020B0604020202020204" pitchFamily="34" charset="0"/>
                <a:cs typeface="Arial" panose="020B0604020202020204" pitchFamily="34" charset="0"/>
              </a:rPr>
              <a:t>97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99992" y="1340768"/>
            <a:ext cx="4680520" cy="646331"/>
          </a:xfrm>
          <a:prstGeom prst="rect">
            <a:avLst/>
          </a:prstGeom>
          <a:solidFill>
            <a:srgbClr val="FF0000"/>
          </a:solidFill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ar-JO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الإمبراطورية الرومانية</a:t>
            </a:r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552047-8A7E-A423-55E7-FA8778A61AD3}"/>
              </a:ext>
            </a:extLst>
          </p:cNvPr>
          <p:cNvSpPr/>
          <p:nvPr/>
        </p:nvSpPr>
        <p:spPr>
          <a:xfrm>
            <a:off x="9525" y="248687"/>
            <a:ext cx="9124949" cy="76944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ar-JO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لغات الإمبراطورية</a:t>
            </a:r>
            <a:endParaRPr lang="en-US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05BDA2A-6FD1-61CE-34E5-695F7CB17343}"/>
              </a:ext>
            </a:extLst>
          </p:cNvPr>
          <p:cNvSpPr/>
          <p:nvPr/>
        </p:nvSpPr>
        <p:spPr>
          <a:xfrm rot="21108736">
            <a:off x="474202" y="2616691"/>
            <a:ext cx="3055581" cy="132343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ar-JO" sz="8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bg2">
                      <a:alpha val="8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اللاتينية</a:t>
            </a:r>
            <a:endParaRPr lang="en-US" sz="8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glow rad="228600">
                  <a:schemeClr val="bg2">
                    <a:alpha val="8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0EF8DB6-FB5E-2596-E392-08130C9A4722}"/>
              </a:ext>
            </a:extLst>
          </p:cNvPr>
          <p:cNvSpPr/>
          <p:nvPr/>
        </p:nvSpPr>
        <p:spPr>
          <a:xfrm rot="21108736">
            <a:off x="3624962" y="2636112"/>
            <a:ext cx="4727596" cy="132343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ar-JO" sz="8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25000"/>
                  </a:schemeClr>
                </a:solidFill>
                <a:effectLst>
                  <a:glow rad="228600">
                    <a:schemeClr val="tx1">
                      <a:alpha val="8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اليونانية</a:t>
            </a:r>
            <a:endParaRPr lang="en-US" sz="8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25000"/>
                </a:schemeClr>
              </a:solidFill>
              <a:effectLst>
                <a:glow rad="228600">
                  <a:schemeClr val="tx1">
                    <a:alpha val="8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FF60B8-619C-7005-8CC4-CCF897870C08}"/>
              </a:ext>
            </a:extLst>
          </p:cNvPr>
          <p:cNvSpPr/>
          <p:nvPr/>
        </p:nvSpPr>
        <p:spPr>
          <a:xfrm>
            <a:off x="5148064" y="4161710"/>
            <a:ext cx="4727596" cy="76944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ar-JO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glow rad="228600">
                    <a:schemeClr val="tx1">
                      <a:alpha val="8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الآرامية</a:t>
            </a:r>
            <a:endParaRPr lang="en-US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/>
              </a:solidFill>
              <a:effectLst>
                <a:glow rad="228600">
                  <a:schemeClr val="tx1">
                    <a:alpha val="8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380468-B014-DA0B-9569-569392CFF624}"/>
              </a:ext>
            </a:extLst>
          </p:cNvPr>
          <p:cNvSpPr/>
          <p:nvPr/>
        </p:nvSpPr>
        <p:spPr>
          <a:xfrm>
            <a:off x="5110741" y="5311186"/>
            <a:ext cx="4727596" cy="5232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ar-JO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EFBF0"/>
                </a:solidFill>
                <a:effectLst>
                  <a:glow rad="228600">
                    <a:schemeClr val="bg2">
                      <a:alpha val="8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العبرانية</a:t>
            </a:r>
            <a:endParaRPr lang="en-US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EFBF0"/>
              </a:solidFill>
              <a:effectLst>
                <a:glow rad="228600">
                  <a:schemeClr val="bg2">
                    <a:alpha val="8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3" grpId="0" animBg="1"/>
      <p:bldP spid="3" grpId="0"/>
      <p:bldP spid="4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609600"/>
            <a:ext cx="8229600" cy="609600"/>
          </a:xfrm>
        </p:spPr>
        <p:txBody>
          <a:bodyPr/>
          <a:lstStyle/>
          <a:p>
            <a:pPr eaLnBrk="1" hangingPunct="1">
              <a:defRPr/>
            </a:pPr>
            <a:r>
              <a:rPr lang="ar-JO" sz="4000" dirty="0"/>
              <a:t>اللاتينية: اللغة القانونية</a:t>
            </a:r>
            <a:endParaRPr lang="en-US" sz="4000" dirty="0"/>
          </a:p>
        </p:txBody>
      </p:sp>
      <p:pic>
        <p:nvPicPr>
          <p:cNvPr id="76802" name="Picture 5" descr="Roman Alphabe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8600" y="-76200"/>
            <a:ext cx="9372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6" descr="Roman Alphabet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057400"/>
            <a:ext cx="350520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4" name="Picture 7" descr="Roman Alphabet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24600"/>
            <a:ext cx="937260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4" name="Text Box 8"/>
          <p:cNvSpPr txBox="1">
            <a:spLocks noChangeArrowheads="1"/>
          </p:cNvSpPr>
          <p:nvPr/>
        </p:nvSpPr>
        <p:spPr bwMode="auto">
          <a:xfrm rot="-619316">
            <a:off x="249238" y="4004936"/>
            <a:ext cx="4278312" cy="1938992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lvl="0" algn="r">
              <a:defRPr/>
            </a:pPr>
            <a:r>
              <a:rPr lang="ar-JO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اللاتينية هي لغة ميتة كما يمكن أن يكون المرء ميتاً.</a:t>
            </a:r>
          </a:p>
          <a:p>
            <a:pPr lvl="0" algn="r">
              <a:defRPr/>
            </a:pPr>
            <a:r>
              <a:rPr lang="ar-JO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لقد قتلت البريطانيين القدماء والآن تقتلني!</a:t>
            </a:r>
          </a:p>
          <a:p>
            <a:pPr lvl="0" algn="r">
              <a:defRPr/>
            </a:pPr>
            <a:r>
              <a:rPr lang="ar-JO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(ترنيمة المدرسة البريطانية القديمة)</a:t>
            </a: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9945" name="Text Box 9"/>
          <p:cNvSpPr txBox="1">
            <a:spLocks noChangeArrowheads="1"/>
          </p:cNvSpPr>
          <p:nvPr/>
        </p:nvSpPr>
        <p:spPr bwMode="auto">
          <a:xfrm rot="1099395">
            <a:off x="4648200" y="1950392"/>
            <a:ext cx="1003300" cy="461665"/>
          </a:xfrm>
          <a:prstGeom prst="rect">
            <a:avLst/>
          </a:prstGeom>
          <a:solidFill>
            <a:srgbClr val="80008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ذ = 1</a:t>
            </a: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9946" name="Text Box 10"/>
          <p:cNvSpPr txBox="1">
            <a:spLocks noChangeArrowheads="1"/>
          </p:cNvSpPr>
          <p:nvPr/>
        </p:nvSpPr>
        <p:spPr bwMode="auto">
          <a:xfrm>
            <a:off x="5029200" y="2914650"/>
            <a:ext cx="1828800" cy="461665"/>
          </a:xfrm>
          <a:prstGeom prst="rect">
            <a:avLst/>
          </a:prstGeom>
          <a:solidFill>
            <a:srgbClr val="80008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ت = 100</a:t>
            </a: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9947" name="Text Box 11"/>
          <p:cNvSpPr txBox="1">
            <a:spLocks noChangeArrowheads="1"/>
          </p:cNvSpPr>
          <p:nvPr/>
        </p:nvSpPr>
        <p:spPr bwMode="auto">
          <a:xfrm>
            <a:off x="6172200" y="2152650"/>
            <a:ext cx="1003300" cy="461665"/>
          </a:xfrm>
          <a:prstGeom prst="rect">
            <a:avLst/>
          </a:prstGeom>
          <a:solidFill>
            <a:srgbClr val="80008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ك = 5</a:t>
            </a: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9948" name="Text Box 12"/>
          <p:cNvSpPr txBox="1">
            <a:spLocks noChangeArrowheads="1"/>
          </p:cNvSpPr>
          <p:nvPr/>
        </p:nvSpPr>
        <p:spPr bwMode="auto">
          <a:xfrm rot="-2038974">
            <a:off x="6705600" y="2540942"/>
            <a:ext cx="1219200" cy="461665"/>
          </a:xfrm>
          <a:prstGeom prst="rect">
            <a:avLst/>
          </a:prstGeom>
          <a:solidFill>
            <a:srgbClr val="80008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س = 50</a:t>
            </a: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9949" name="Text Box 13"/>
          <p:cNvSpPr txBox="1">
            <a:spLocks noChangeArrowheads="1"/>
          </p:cNvSpPr>
          <p:nvPr/>
        </p:nvSpPr>
        <p:spPr bwMode="auto">
          <a:xfrm rot="1233363">
            <a:off x="7391400" y="2102792"/>
            <a:ext cx="1295400" cy="461665"/>
          </a:xfrm>
          <a:prstGeom prst="rect">
            <a:avLst/>
          </a:prstGeom>
          <a:solidFill>
            <a:srgbClr val="80008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م = 10</a:t>
            </a: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9950" name="Rectangle 14"/>
          <p:cNvSpPr>
            <a:spLocks noChangeArrowheads="1"/>
          </p:cNvSpPr>
          <p:nvPr/>
        </p:nvSpPr>
        <p:spPr bwMode="auto">
          <a:xfrm>
            <a:off x="4953000" y="3505200"/>
            <a:ext cx="41719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None/>
              <a:tabLst/>
              <a:defRPr/>
            </a:pPr>
            <a:r>
              <a:rPr kumimoji="0" lang="ar-JO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اختبار: اجمع هذه الأرقام</a:t>
            </a:r>
            <a:endParaRPr kumimoji="0" lang="en-US" sz="24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9951" name="Text Box 15"/>
          <p:cNvSpPr txBox="1">
            <a:spLocks noChangeArrowheads="1"/>
          </p:cNvSpPr>
          <p:nvPr/>
        </p:nvSpPr>
        <p:spPr bwMode="auto">
          <a:xfrm>
            <a:off x="6769100" y="4191000"/>
            <a:ext cx="1689100" cy="461665"/>
          </a:xfrm>
          <a:prstGeom prst="rect">
            <a:avLst/>
          </a:prstGeom>
          <a:solidFill>
            <a:srgbClr val="80008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LXXXVIII</a:t>
            </a: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9952" name="Rectangle 16"/>
          <p:cNvSpPr>
            <a:spLocks noChangeArrowheads="1"/>
          </p:cNvSpPr>
          <p:nvPr/>
        </p:nvSpPr>
        <p:spPr bwMode="auto">
          <a:xfrm>
            <a:off x="6248400" y="5562600"/>
            <a:ext cx="1447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None/>
              <a:tabLst/>
              <a:defRPr/>
            </a:pPr>
            <a:r>
              <a:rPr kumimoji="0" lang="ar-JO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الجواب</a:t>
            </a:r>
            <a:endParaRPr kumimoji="0" lang="en-US" sz="24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9953" name="Text Box 17"/>
          <p:cNvSpPr txBox="1">
            <a:spLocks noChangeArrowheads="1"/>
          </p:cNvSpPr>
          <p:nvPr/>
        </p:nvSpPr>
        <p:spPr bwMode="auto">
          <a:xfrm>
            <a:off x="7696200" y="5562600"/>
            <a:ext cx="762000" cy="461665"/>
          </a:xfrm>
          <a:prstGeom prst="rect">
            <a:avLst/>
          </a:prstGeom>
          <a:solidFill>
            <a:srgbClr val="80008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JO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9954" name="Text Box 18"/>
          <p:cNvSpPr txBox="1">
            <a:spLocks noChangeArrowheads="1"/>
          </p:cNvSpPr>
          <p:nvPr/>
        </p:nvSpPr>
        <p:spPr bwMode="auto">
          <a:xfrm>
            <a:off x="6769100" y="4876800"/>
            <a:ext cx="1689100" cy="461665"/>
          </a:xfrm>
          <a:prstGeom prst="rect">
            <a:avLst/>
          </a:prstGeom>
          <a:solidFill>
            <a:srgbClr val="80008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+ XII</a:t>
            </a: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9955" name="Text Box 19"/>
          <p:cNvSpPr txBox="1">
            <a:spLocks noChangeArrowheads="1"/>
          </p:cNvSpPr>
          <p:nvPr/>
        </p:nvSpPr>
        <p:spPr bwMode="auto">
          <a:xfrm>
            <a:off x="5029200" y="4191000"/>
            <a:ext cx="1003300" cy="461665"/>
          </a:xfrm>
          <a:prstGeom prst="rect">
            <a:avLst/>
          </a:prstGeom>
          <a:solidFill>
            <a:schemeClr val="bg2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88</a:t>
            </a: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9956" name="Text Box 20"/>
          <p:cNvSpPr txBox="1">
            <a:spLocks noChangeArrowheads="1"/>
          </p:cNvSpPr>
          <p:nvPr/>
        </p:nvSpPr>
        <p:spPr bwMode="auto">
          <a:xfrm>
            <a:off x="5041900" y="5562600"/>
            <a:ext cx="990600" cy="461665"/>
          </a:xfrm>
          <a:prstGeom prst="rect">
            <a:avLst/>
          </a:prstGeom>
          <a:solidFill>
            <a:schemeClr val="bg2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100</a:t>
            </a: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9957" name="Text Box 21"/>
          <p:cNvSpPr txBox="1">
            <a:spLocks noChangeArrowheads="1"/>
          </p:cNvSpPr>
          <p:nvPr/>
        </p:nvSpPr>
        <p:spPr bwMode="auto">
          <a:xfrm>
            <a:off x="5029200" y="4876800"/>
            <a:ext cx="1003300" cy="461665"/>
          </a:xfrm>
          <a:prstGeom prst="rect">
            <a:avLst/>
          </a:prstGeom>
          <a:solidFill>
            <a:schemeClr val="bg2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+ 12</a:t>
            </a: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9958" name="Line 22"/>
          <p:cNvSpPr>
            <a:spLocks noChangeShapeType="1"/>
          </p:cNvSpPr>
          <p:nvPr/>
        </p:nvSpPr>
        <p:spPr bwMode="auto">
          <a:xfrm>
            <a:off x="4572000" y="5486400"/>
            <a:ext cx="4191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9959" name="Text Box 23"/>
          <p:cNvSpPr txBox="1">
            <a:spLocks noChangeArrowheads="1"/>
          </p:cNvSpPr>
          <p:nvPr/>
        </p:nvSpPr>
        <p:spPr bwMode="auto">
          <a:xfrm rot="-2038974">
            <a:off x="4027488" y="2666355"/>
            <a:ext cx="1397000" cy="461665"/>
          </a:xfrm>
          <a:prstGeom prst="rect">
            <a:avLst/>
          </a:prstGeom>
          <a:solidFill>
            <a:srgbClr val="80008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ث = 500</a:t>
            </a: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9960" name="Text Box 24"/>
          <p:cNvSpPr txBox="1">
            <a:spLocks noChangeArrowheads="1"/>
          </p:cNvSpPr>
          <p:nvPr/>
        </p:nvSpPr>
        <p:spPr bwMode="auto">
          <a:xfrm rot="509154">
            <a:off x="7439025" y="2998142"/>
            <a:ext cx="1628775" cy="461665"/>
          </a:xfrm>
          <a:prstGeom prst="rect">
            <a:avLst/>
          </a:prstGeom>
          <a:solidFill>
            <a:srgbClr val="80008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ش = 1000</a:t>
            </a: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9962" name="Rectangle 26"/>
          <p:cNvSpPr>
            <a:spLocks noChangeArrowheads="1"/>
          </p:cNvSpPr>
          <p:nvPr/>
        </p:nvSpPr>
        <p:spPr bwMode="auto">
          <a:xfrm>
            <a:off x="381000" y="1295400"/>
            <a:ext cx="2966864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lvl="0" indent="-342900" algn="r" rtl="1" eaLnBrk="1" hangingPunct="1">
              <a:lnSpc>
                <a:spcPct val="80000"/>
              </a:lnSpc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Char char="n"/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23 حرف من لاتيوم، إيطاليا</a:t>
            </a:r>
            <a:endParaRPr kumimoji="0" 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9963" name="Rectangle 27"/>
          <p:cNvSpPr>
            <a:spLocks noChangeArrowheads="1"/>
          </p:cNvSpPr>
          <p:nvPr/>
        </p:nvSpPr>
        <p:spPr bwMode="auto">
          <a:xfrm>
            <a:off x="4788024" y="1295400"/>
            <a:ext cx="3898776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ar-JO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تعتمد الأرقام على الحروف</a:t>
            </a:r>
            <a:endParaRPr kumimoji="0" 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399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399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399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994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99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9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9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9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9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9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500"/>
                                        <p:tgtEl>
                                          <p:spTgt spid="39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500"/>
                                        <p:tgtEl>
                                          <p:spTgt spid="39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500"/>
                                        <p:tgtEl>
                                          <p:spTgt spid="39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994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994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994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994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99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994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994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994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994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99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994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994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994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994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9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994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994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994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994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399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994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994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994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994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399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995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995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995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995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399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996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996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996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996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399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39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1" dur="500"/>
                                        <p:tgtEl>
                                          <p:spTgt spid="39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39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 nodeType="clickPar">
                      <p:stCondLst>
                        <p:cond delay="indefinite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 nodeType="clickPar">
                      <p:stCondLst>
                        <p:cond delay="indefinite"/>
                      </p:stCondLst>
                      <p:childTnLst>
                        <p:par>
                          <p:cTn id="1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 nodeType="clickPar">
                      <p:stCondLst>
                        <p:cond delay="indefinite"/>
                      </p:stCondLst>
                      <p:childTnLst>
                        <p:par>
                          <p:cTn id="1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399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399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399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399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 nodeType="clickPar">
                      <p:stCondLst>
                        <p:cond delay="indefinite"/>
                      </p:stCondLst>
                      <p:childTnLst>
                        <p:par>
                          <p:cTn id="1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4" grpId="0" build="allAtOnce" animBg="1"/>
      <p:bldP spid="39945" grpId="0" build="allAtOnce" animBg="1"/>
      <p:bldP spid="39946" grpId="0" build="allAtOnce" animBg="1"/>
      <p:bldP spid="39947" grpId="0" build="allAtOnce" animBg="1"/>
      <p:bldP spid="39948" grpId="0" build="allAtOnce" animBg="1"/>
      <p:bldP spid="39949" grpId="0" build="allAtOnce" animBg="1"/>
      <p:bldP spid="39950" grpId="0"/>
      <p:bldP spid="39951" grpId="0" animBg="1"/>
      <p:bldP spid="39952" grpId="0"/>
      <p:bldP spid="39953" grpId="0" animBg="1"/>
      <p:bldP spid="39954" grpId="0" animBg="1"/>
      <p:bldP spid="39955" grpId="0" animBg="1"/>
      <p:bldP spid="39956" grpId="0" animBg="1"/>
      <p:bldP spid="39957" grpId="0" animBg="1"/>
      <p:bldP spid="39958" grpId="0" animBg="1"/>
      <p:bldP spid="39959" grpId="0" build="allAtOnce" animBg="1"/>
      <p:bldP spid="39960" grpId="0" build="allAtOnce" animBg="1"/>
      <p:bldP spid="39962" grpId="0" build="p"/>
      <p:bldP spid="3996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4800" y="274638"/>
            <a:ext cx="8299648" cy="1143000"/>
          </a:xfrm>
        </p:spPr>
        <p:txBody>
          <a:bodyPr/>
          <a:lstStyle/>
          <a:p>
            <a:pPr eaLnBrk="1" hangingPunct="1">
              <a:defRPr/>
            </a:pPr>
            <a:r>
              <a:rPr lang="ar-JO" sz="4800" dirty="0"/>
              <a:t>ما الذي يقوله؟</a:t>
            </a:r>
            <a:endParaRPr lang="en-US" sz="4800" dirty="0"/>
          </a:p>
        </p:txBody>
      </p:sp>
      <p:sp>
        <p:nvSpPr>
          <p:cNvPr id="64517" name="Rectangle 5"/>
          <p:cNvSpPr>
            <a:spLocks noChangeArrowheads="1"/>
          </p:cNvSpPr>
          <p:nvPr/>
        </p:nvSpPr>
        <p:spPr bwMode="auto">
          <a:xfrm>
            <a:off x="1600200" y="5867400"/>
            <a:ext cx="7543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lvl="0" indent="-342900" algn="ctr" rtl="1" eaLnBrk="1" hangingPunct="1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Char char="n"/>
              <a:defRPr/>
            </a:pPr>
            <a:r>
              <a:rPr lang="ar-JO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كان لبيتر لهجة أيضاً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518" name="Rectangle 6"/>
          <p:cNvSpPr>
            <a:spLocks noChangeArrowheads="1"/>
          </p:cNvSpPr>
          <p:nvPr/>
        </p:nvSpPr>
        <p:spPr bwMode="auto">
          <a:xfrm>
            <a:off x="457200" y="1600200"/>
            <a:ext cx="445611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</a:rPr>
              <a:t>MR PIGS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</a:rPr>
              <a:t>MR NOT PIGS!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</a:rPr>
              <a:t>OSAR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None/>
              <a:tabLst/>
              <a:defRPr/>
            </a:pP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</a:rPr>
              <a:t>	CM PENS?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</a:rPr>
              <a:t>LIB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None/>
              <a:tabLst/>
              <a:defRPr/>
            </a:pP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</a:rPr>
              <a:t>	MR PIGS!</a:t>
            </a:r>
          </a:p>
        </p:txBody>
      </p:sp>
      <p:sp>
        <p:nvSpPr>
          <p:cNvPr id="64519" name="Rectangle 7"/>
          <p:cNvSpPr>
            <a:spLocks noChangeArrowheads="1"/>
          </p:cNvSpPr>
          <p:nvPr/>
        </p:nvSpPr>
        <p:spPr bwMode="auto">
          <a:xfrm>
            <a:off x="4267200" y="1600200"/>
            <a:ext cx="4876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ar-JO" sz="36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إنهم خنازير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ar-JO" sz="36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إنهم ليسوا خنازير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r" rtl="1" eaLnBrk="1" hangingPunct="1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Char char="n"/>
              <a:defRPr/>
            </a:pPr>
            <a:r>
              <a:rPr lang="ar-JO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أوه، نعم هم كذلك</a:t>
            </a:r>
          </a:p>
          <a:p>
            <a:pPr lvl="0" algn="r" rtl="1" eaLnBrk="1" hangingPunct="1">
              <a:spcBef>
                <a:spcPct val="20000"/>
              </a:spcBef>
              <a:buClr>
                <a:srgbClr val="FFCC00"/>
              </a:buClr>
              <a:buSzPct val="70000"/>
              <a:defRPr/>
            </a:pPr>
            <a:r>
              <a:rPr lang="ar-JO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أراهم الأقلام؟</a:t>
            </a:r>
          </a:p>
          <a:p>
            <a:pPr marL="342900" lvl="0" indent="-342900" algn="r" rtl="1" eaLnBrk="1" hangingPunct="1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Char char="n"/>
              <a:defRPr/>
            </a:pPr>
            <a:r>
              <a:rPr kumimoji="0" lang="ar-JO" sz="36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حسناً سأكون كذلك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None/>
              <a:tabLst/>
              <a:defRPr/>
            </a:pP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kumimoji="0" lang="ar-JO" sz="36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إنهم خنازير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45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45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>
                                            <p:txEl>
                                              <p:charRg st="67" end="8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4519">
                                            <p:txEl>
                                              <p:charRg st="67" end="8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45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45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76200"/>
            <a:ext cx="9296400" cy="68580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0898" name="Text Box 3"/>
          <p:cNvSpPr txBox="1">
            <a:spLocks noChangeArrowheads="1"/>
          </p:cNvSpPr>
          <p:nvPr/>
        </p:nvSpPr>
        <p:spPr bwMode="auto">
          <a:xfrm>
            <a:off x="5791199" y="2635250"/>
            <a:ext cx="3323749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t">
              <a:spcBef>
                <a:spcPct val="50000"/>
              </a:spcBef>
            </a:pPr>
            <a:r>
              <a:rPr lang="ar-JO" sz="3600" b="1" dirty="0">
                <a:solidFill>
                  <a:schemeClr val="bg2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المدن العشر</a:t>
            </a:r>
            <a:endParaRPr lang="en-US" sz="3600" b="1" dirty="0">
              <a:solidFill>
                <a:schemeClr val="bg2"/>
              </a:solidFill>
              <a:effectLst>
                <a:glow rad="228600">
                  <a:schemeClr val="tx1">
                    <a:alpha val="75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3276600" cy="1752600"/>
          </a:xfrm>
          <a:solidFill>
            <a:schemeClr val="bg1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ar-JO" dirty="0"/>
              <a:t>الآرامية في فلسطين</a:t>
            </a:r>
            <a:endParaRPr lang="en-US" dirty="0"/>
          </a:p>
        </p:txBody>
      </p:sp>
      <p:sp>
        <p:nvSpPr>
          <p:cNvPr id="80900" name="Text Box 5"/>
          <p:cNvSpPr txBox="1">
            <a:spLocks noChangeArrowheads="1"/>
          </p:cNvSpPr>
          <p:nvPr/>
        </p:nvSpPr>
        <p:spPr bwMode="auto">
          <a:xfrm>
            <a:off x="3203848" y="4800600"/>
            <a:ext cx="2346176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t">
              <a:spcBef>
                <a:spcPct val="50000"/>
              </a:spcBef>
            </a:pPr>
            <a:r>
              <a:rPr lang="ar-JO" sz="3600" b="1" dirty="0">
                <a:solidFill>
                  <a:schemeClr val="bg2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اليهودية</a:t>
            </a:r>
            <a:endParaRPr lang="en-US" sz="3600" b="1" dirty="0">
              <a:solidFill>
                <a:schemeClr val="bg2"/>
              </a:solidFill>
              <a:effectLst>
                <a:glow rad="228600">
                  <a:schemeClr val="tx1">
                    <a:alpha val="75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901" name="Text Box 6"/>
          <p:cNvSpPr txBox="1">
            <a:spLocks noChangeArrowheads="1"/>
          </p:cNvSpPr>
          <p:nvPr/>
        </p:nvSpPr>
        <p:spPr bwMode="auto">
          <a:xfrm>
            <a:off x="4267200" y="1066800"/>
            <a:ext cx="2346176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t">
              <a:spcBef>
                <a:spcPct val="50000"/>
              </a:spcBef>
            </a:pPr>
            <a:r>
              <a:rPr lang="ar-JO" sz="3600" b="1" dirty="0">
                <a:solidFill>
                  <a:schemeClr val="bg2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الجليل</a:t>
            </a:r>
            <a:endParaRPr lang="en-US" sz="3600" b="1" dirty="0">
              <a:solidFill>
                <a:schemeClr val="bg2"/>
              </a:solidFill>
              <a:effectLst>
                <a:glow rad="228600">
                  <a:schemeClr val="tx1">
                    <a:alpha val="75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902" name="Text Box 7"/>
          <p:cNvSpPr txBox="1">
            <a:spLocks noChangeArrowheads="1"/>
          </p:cNvSpPr>
          <p:nvPr/>
        </p:nvSpPr>
        <p:spPr bwMode="auto">
          <a:xfrm>
            <a:off x="6096000" y="806450"/>
            <a:ext cx="2940866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t">
              <a:spcBef>
                <a:spcPct val="50000"/>
              </a:spcBef>
            </a:pPr>
            <a:r>
              <a:rPr lang="ar-JO" sz="3600" b="1" dirty="0">
                <a:solidFill>
                  <a:schemeClr val="bg2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باتانيا</a:t>
            </a:r>
            <a:endParaRPr lang="en-US" sz="3600" b="1" dirty="0">
              <a:solidFill>
                <a:schemeClr val="bg2"/>
              </a:solidFill>
              <a:effectLst>
                <a:glow rad="228600">
                  <a:schemeClr val="tx1">
                    <a:alpha val="75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903" name="Text Box 8"/>
          <p:cNvSpPr txBox="1">
            <a:spLocks noChangeArrowheads="1"/>
          </p:cNvSpPr>
          <p:nvPr/>
        </p:nvSpPr>
        <p:spPr bwMode="auto">
          <a:xfrm>
            <a:off x="5714999" y="3657600"/>
            <a:ext cx="1857389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t">
              <a:spcBef>
                <a:spcPct val="50000"/>
              </a:spcBef>
            </a:pPr>
            <a:r>
              <a:rPr lang="ar-JO" sz="3600" b="1" dirty="0">
                <a:solidFill>
                  <a:schemeClr val="bg2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بيرية</a:t>
            </a:r>
            <a:endParaRPr lang="en-US" sz="3600" b="1" dirty="0">
              <a:solidFill>
                <a:schemeClr val="bg2"/>
              </a:solidFill>
              <a:effectLst>
                <a:glow rad="228600">
                  <a:schemeClr val="tx1">
                    <a:alpha val="75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904" name="Text Box 9"/>
          <p:cNvSpPr txBox="1">
            <a:spLocks noChangeArrowheads="1"/>
          </p:cNvSpPr>
          <p:nvPr/>
        </p:nvSpPr>
        <p:spPr bwMode="auto">
          <a:xfrm>
            <a:off x="5714999" y="6292850"/>
            <a:ext cx="303047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t">
              <a:spcBef>
                <a:spcPct val="50000"/>
              </a:spcBef>
            </a:pPr>
            <a:r>
              <a:rPr lang="ar-JO" sz="3600" b="1" dirty="0">
                <a:solidFill>
                  <a:schemeClr val="bg2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العربية</a:t>
            </a:r>
            <a:endParaRPr lang="en-US" sz="3600" b="1" dirty="0">
              <a:solidFill>
                <a:schemeClr val="bg2"/>
              </a:solidFill>
              <a:effectLst>
                <a:glow rad="228600">
                  <a:schemeClr val="tx1">
                    <a:alpha val="75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905" name="Text Box 10"/>
          <p:cNvSpPr txBox="1">
            <a:spLocks noChangeArrowheads="1"/>
          </p:cNvSpPr>
          <p:nvPr/>
        </p:nvSpPr>
        <p:spPr bwMode="auto">
          <a:xfrm>
            <a:off x="3779838" y="2638425"/>
            <a:ext cx="2629264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t">
              <a:spcBef>
                <a:spcPct val="50000"/>
              </a:spcBef>
            </a:pPr>
            <a:r>
              <a:rPr lang="ar-JO" sz="3600" b="1" dirty="0">
                <a:solidFill>
                  <a:schemeClr val="bg2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السامرة</a:t>
            </a:r>
            <a:endParaRPr lang="en-US" sz="3600" b="1" dirty="0">
              <a:solidFill>
                <a:schemeClr val="bg2"/>
              </a:solidFill>
              <a:effectLst>
                <a:glow rad="228600">
                  <a:schemeClr val="tx1">
                    <a:alpha val="75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906" name="Text Box 11"/>
          <p:cNvSpPr txBox="1">
            <a:spLocks noChangeArrowheads="1"/>
          </p:cNvSpPr>
          <p:nvPr/>
        </p:nvSpPr>
        <p:spPr bwMode="auto">
          <a:xfrm>
            <a:off x="2209799" y="6096000"/>
            <a:ext cx="303047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t">
              <a:spcBef>
                <a:spcPct val="50000"/>
              </a:spcBef>
            </a:pPr>
            <a:r>
              <a:rPr lang="ar-JO" sz="3600" b="1" dirty="0">
                <a:solidFill>
                  <a:schemeClr val="bg2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أدومية</a:t>
            </a:r>
            <a:endParaRPr lang="en-US" sz="3600" b="1" dirty="0">
              <a:solidFill>
                <a:schemeClr val="bg2"/>
              </a:solidFill>
              <a:effectLst>
                <a:glow rad="228600">
                  <a:schemeClr val="tx1">
                    <a:alpha val="75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932" name="Text Box 20"/>
          <p:cNvSpPr txBox="1">
            <a:spLocks noChangeArrowheads="1"/>
          </p:cNvSpPr>
          <p:nvPr/>
        </p:nvSpPr>
        <p:spPr bwMode="auto">
          <a:xfrm>
            <a:off x="-36512" y="1844824"/>
            <a:ext cx="5976664" cy="1569660"/>
          </a:xfrm>
          <a:prstGeom prst="rect">
            <a:avLst/>
          </a:prstGeom>
          <a:gradFill rotWithShape="1">
            <a:gsLst>
              <a:gs pos="0">
                <a:srgbClr val="800080"/>
              </a:gs>
              <a:gs pos="50000">
                <a:srgbClr val="3B003B"/>
              </a:gs>
              <a:gs pos="100000">
                <a:srgbClr val="80008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r"/>
            <a:r>
              <a:rPr lang="ar-JO" altLang="ja-JP" sz="3200" b="1" dirty="0">
                <a:latin typeface="Arial" panose="020B0604020202020204" pitchFamily="34" charset="0"/>
                <a:cs typeface="Arial" panose="020B0604020202020204" pitchFamily="34" charset="0"/>
              </a:rPr>
              <a:t>وبعد قليل جاء القيام وقالوا لبطرس: حقاً أنت أيضاً منهم فإن لغتك تظهرك</a:t>
            </a:r>
            <a:endParaRPr lang="en-US" altLang="ja-JP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ar-JO" sz="3200" b="1" dirty="0">
                <a:latin typeface="Arial" panose="020B0604020202020204" pitchFamily="34" charset="0"/>
                <a:cs typeface="Arial" panose="020B0604020202020204" pitchFamily="34" charset="0"/>
              </a:rPr>
              <a:t>(متى 26: 73)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933" name="Text Box 21"/>
          <p:cNvSpPr txBox="1">
            <a:spLocks noChangeArrowheads="1"/>
          </p:cNvSpPr>
          <p:nvPr/>
        </p:nvSpPr>
        <p:spPr bwMode="auto">
          <a:xfrm>
            <a:off x="8705850" y="76200"/>
            <a:ext cx="5309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ar-JO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97</a:t>
            </a:r>
            <a:endParaRPr lang="en-US" sz="18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8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6" grpId="0" animBg="1"/>
      <p:bldP spid="389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4" descr="Qumran0001"/>
          <p:cNvPicPr>
            <a:picLocks noChangeAspect="1" noChangeArrowheads="1"/>
          </p:cNvPicPr>
          <p:nvPr/>
        </p:nvPicPr>
        <p:blipFill>
          <a:blip r:embed="rId3" cstate="screen">
            <a:lum bright="-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ar-JO" dirty="0">
                <a:solidFill>
                  <a:schemeClr val="tx1"/>
                </a:solidFill>
              </a:rPr>
              <a:t>العبرانية في فلسطين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3962400"/>
            <a:ext cx="8839200" cy="1905000"/>
          </a:xfrm>
        </p:spPr>
        <p:txBody>
          <a:bodyPr/>
          <a:lstStyle/>
          <a:p>
            <a:pPr algn="r" rtl="1" eaLnBrk="1" hangingPunct="1">
              <a:defRPr/>
            </a:pPr>
            <a:r>
              <a:rPr lang="ar-JO" dirty="0"/>
              <a:t>كان معتقد سابق غير معروف تقريباً</a:t>
            </a:r>
          </a:p>
          <a:p>
            <a:pPr algn="r" rtl="1" eaLnBrk="1" hangingPunct="1">
              <a:defRPr/>
            </a:pPr>
            <a:r>
              <a:rPr lang="ar-JO" dirty="0"/>
              <a:t>تقول الدراسات الحديثة أنه كان شائعاً</a:t>
            </a:r>
            <a:endParaRPr lang="en-US" dirty="0"/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8610600" y="17463"/>
            <a:ext cx="5309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ar-JO" b="1" dirty="0">
                <a:latin typeface="Arial" panose="020B0604020202020204" pitchFamily="34" charset="0"/>
                <a:cs typeface="Arial" panose="020B0604020202020204" pitchFamily="34" charset="0"/>
              </a:rPr>
              <a:t>98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4" descr="Roman Empire"/>
          <p:cNvPicPr>
            <a:picLocks noChangeAspect="1" noChangeArrowheads="1"/>
          </p:cNvPicPr>
          <p:nvPr/>
        </p:nvPicPr>
        <p:blipFill>
          <a:blip r:embed="rId3" cstate="screen">
            <a:lum bright="-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6" name="Rectangle 12"/>
          <p:cNvSpPr>
            <a:spLocks noChangeArrowheads="1"/>
          </p:cNvSpPr>
          <p:nvPr/>
        </p:nvSpPr>
        <p:spPr bwMode="auto">
          <a:xfrm>
            <a:off x="1676400" y="2362200"/>
            <a:ext cx="6856413" cy="3535363"/>
          </a:xfrm>
          <a:prstGeom prst="rect">
            <a:avLst/>
          </a:prstGeom>
          <a:gradFill rotWithShape="1">
            <a:gsLst>
              <a:gs pos="0">
                <a:schemeClr val="accent1">
                  <a:alpha val="75999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800080">
                <a:alpha val="74998"/>
              </a:srgbClr>
            </a:outerShdw>
          </a:effectLst>
        </p:spPr>
        <p:txBody>
          <a:bodyPr/>
          <a:lstStyle/>
          <a:p>
            <a:pPr marL="342900" indent="-342900" algn="r" rtl="1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ar-JO" sz="4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الطبقات الإجتماعية</a:t>
            </a:r>
            <a:endParaRPr lang="en-US" sz="4400" b="1" dirty="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r" rtl="1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ar-JO" sz="4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المؤسسات الإجتماعية الرومانية</a:t>
            </a:r>
            <a:endParaRPr lang="en-US" sz="4400" b="1" dirty="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r" rtl="1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ar-JO" sz="4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المجموعات العرقية</a:t>
            </a:r>
            <a:endParaRPr lang="en-US" sz="4400" b="1" dirty="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r" rtl="1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ar-JO" sz="4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التحيز العنصري</a:t>
            </a:r>
            <a:endParaRPr lang="en-US" sz="4400" b="1" dirty="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90" name="AutoShape 6"/>
          <p:cNvSpPr>
            <a:spLocks/>
          </p:cNvSpPr>
          <p:nvPr/>
        </p:nvSpPr>
        <p:spPr bwMode="auto">
          <a:xfrm>
            <a:off x="3635897" y="4038600"/>
            <a:ext cx="648072" cy="1622648"/>
          </a:xfrm>
          <a:prstGeom prst="rightBrace">
            <a:avLst>
              <a:gd name="adj1" fmla="val 26389"/>
              <a:gd name="adj2" fmla="val 50000"/>
            </a:avLst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1800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1979713" y="4038600"/>
            <a:ext cx="151216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ar-JO" sz="28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محاضرة الحصة القادمة</a:t>
            </a:r>
            <a:endParaRPr lang="en-US" sz="2800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8610600" y="17463"/>
            <a:ext cx="5309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ar-JO" b="1" dirty="0">
                <a:latin typeface="Arial" panose="020B0604020202020204" pitchFamily="34" charset="0"/>
                <a:cs typeface="Arial" panose="020B0604020202020204" pitchFamily="34" charset="0"/>
              </a:rPr>
              <a:t>98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78A0B8B-B57A-7B3D-F22B-0F0FD7F364A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03213" y="56680"/>
            <a:ext cx="8229600" cy="1143000"/>
          </a:xfr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/>
          <a:lstStyle/>
          <a:p>
            <a:pPr eaLnBrk="1" hangingPunct="1">
              <a:defRPr/>
            </a:pPr>
            <a:r>
              <a:rPr lang="ar-JO" sz="4000" dirty="0"/>
              <a:t>الحياة الاجتماعية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39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6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63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63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63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6" grpId="0" build="p" animBg="1" autoUpdateAnimBg="0"/>
      <p:bldP spid="16390" grpId="0" animBg="1"/>
      <p:bldP spid="16392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549275"/>
            <a:ext cx="8229600" cy="868363"/>
          </a:xfrm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ar-JO" dirty="0"/>
              <a:t>أربع طبقات اجتماعية رومانية</a:t>
            </a:r>
            <a:endParaRPr lang="en-US" dirty="0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19475" y="1905000"/>
            <a:ext cx="5724525" cy="609600"/>
          </a:xfrm>
        </p:spPr>
        <p:txBody>
          <a:bodyPr/>
          <a:lstStyle/>
          <a:p>
            <a:pPr algn="r" rtl="1" eaLnBrk="1" hangingPunct="1">
              <a:defRPr/>
            </a:pPr>
            <a:r>
              <a:rPr lang="ar-JO" sz="3600" dirty="0"/>
              <a:t>الفروسية (الأرستقراطيون)</a:t>
            </a:r>
            <a:endParaRPr lang="en-US" sz="3600" dirty="0"/>
          </a:p>
        </p:txBody>
      </p:sp>
      <p:pic>
        <p:nvPicPr>
          <p:cNvPr id="89091" name="Picture 4" descr="Coin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905000"/>
            <a:ext cx="1143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2" name="Picture 5" descr="Coins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4495800"/>
            <a:ext cx="1150938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3" name="Picture 6" descr="Coins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3352800"/>
            <a:ext cx="1066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4" name="Picture 7" descr="Coins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4648200"/>
            <a:ext cx="990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5" name="Picture 8" descr="Coins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0" y="3048000"/>
            <a:ext cx="1143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6" name="Picture 9" descr="Coins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1981200"/>
            <a:ext cx="1066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7" name="Picture 10" descr="Coins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5638800"/>
            <a:ext cx="1066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5" name="Rectangle 11"/>
          <p:cNvSpPr>
            <a:spLocks noChangeArrowheads="1"/>
          </p:cNvSpPr>
          <p:nvPr/>
        </p:nvSpPr>
        <p:spPr bwMode="auto">
          <a:xfrm>
            <a:off x="3419475" y="3073400"/>
            <a:ext cx="572204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r" rtl="1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ar-JO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العامة</a:t>
            </a:r>
            <a:endParaRPr lang="en-US" sz="3600" b="1" dirty="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996" name="Rectangle 12"/>
          <p:cNvSpPr>
            <a:spLocks noChangeArrowheads="1"/>
          </p:cNvSpPr>
          <p:nvPr/>
        </p:nvSpPr>
        <p:spPr bwMode="auto">
          <a:xfrm>
            <a:off x="3419474" y="4241800"/>
            <a:ext cx="57245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r" rtl="1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ar-JO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الأحرار</a:t>
            </a:r>
            <a:endParaRPr lang="en-US" sz="3600" b="1" dirty="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997" name="Rectangle 13"/>
          <p:cNvSpPr>
            <a:spLocks noChangeArrowheads="1"/>
          </p:cNvSpPr>
          <p:nvPr/>
        </p:nvSpPr>
        <p:spPr bwMode="auto">
          <a:xfrm>
            <a:off x="3419475" y="5410200"/>
            <a:ext cx="572204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r" rtl="1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ar-JO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العبيد</a:t>
            </a:r>
            <a:endParaRPr lang="en-US" sz="3600" b="1" dirty="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101" name="AutoShape 14"/>
          <p:cNvSpPr>
            <a:spLocks noChangeArrowheads="1"/>
          </p:cNvSpPr>
          <p:nvPr/>
        </p:nvSpPr>
        <p:spPr bwMode="auto">
          <a:xfrm rot="5400000">
            <a:off x="4427538" y="2514600"/>
            <a:ext cx="533400" cy="5334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102" name="AutoShape 15"/>
          <p:cNvSpPr>
            <a:spLocks noChangeArrowheads="1"/>
          </p:cNvSpPr>
          <p:nvPr/>
        </p:nvSpPr>
        <p:spPr bwMode="auto">
          <a:xfrm rot="5400000">
            <a:off x="4427538" y="3695700"/>
            <a:ext cx="533400" cy="5334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103" name="AutoShape 16"/>
          <p:cNvSpPr>
            <a:spLocks noChangeArrowheads="1"/>
          </p:cNvSpPr>
          <p:nvPr/>
        </p:nvSpPr>
        <p:spPr bwMode="auto">
          <a:xfrm rot="5400000">
            <a:off x="4427538" y="4876800"/>
            <a:ext cx="533400" cy="5334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001" name="Text Box 17"/>
          <p:cNvSpPr txBox="1">
            <a:spLocks noChangeArrowheads="1"/>
          </p:cNvSpPr>
          <p:nvPr/>
        </p:nvSpPr>
        <p:spPr bwMode="auto">
          <a:xfrm>
            <a:off x="8610600" y="17463"/>
            <a:ext cx="5309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ar-JO" b="1" dirty="0">
                <a:latin typeface="Arial" panose="020B0604020202020204" pitchFamily="34" charset="0"/>
                <a:cs typeface="Arial" panose="020B0604020202020204" pitchFamily="34" charset="0"/>
              </a:rPr>
              <a:t>98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900113" y="228600"/>
            <a:ext cx="4052887" cy="685800"/>
          </a:xfr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/>
          <a:lstStyle/>
          <a:p>
            <a:pPr eaLnBrk="1" hangingPunct="1">
              <a:defRPr/>
            </a:pPr>
            <a:r>
              <a:rPr lang="ar-JO" sz="4000" dirty="0"/>
              <a:t>الطبقات الإجتماعية</a:t>
            </a:r>
            <a:endParaRPr lang="en-US" sz="4000" dirty="0"/>
          </a:p>
        </p:txBody>
      </p:sp>
      <p:pic>
        <p:nvPicPr>
          <p:cNvPr id="47112" name="Picture 8" descr="Senator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000" y="1752600"/>
            <a:ext cx="2159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39" name="Picture 7" descr="Vil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1066800"/>
            <a:ext cx="73152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57800" y="115888"/>
            <a:ext cx="3276600" cy="1295400"/>
          </a:xfr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/>
          <a:lstStyle/>
          <a:p>
            <a:pPr algn="r" rtl="1" eaLnBrk="1" hangingPunct="1">
              <a:defRPr/>
            </a:pPr>
            <a:r>
              <a:rPr lang="ar-JO" sz="3600" dirty="0">
                <a:solidFill>
                  <a:schemeClr val="hlink"/>
                </a:solidFill>
              </a:rPr>
              <a:t>الفروسية (الأرستقراطيون</a:t>
            </a:r>
            <a:endParaRPr lang="en-US" sz="3600" dirty="0">
              <a:solidFill>
                <a:schemeClr val="hlink"/>
              </a:solidFill>
            </a:endParaRPr>
          </a:p>
        </p:txBody>
      </p:sp>
      <p:sp>
        <p:nvSpPr>
          <p:cNvPr id="47113" name="Text Box 9"/>
          <p:cNvSpPr txBox="1">
            <a:spLocks noChangeArrowheads="1"/>
          </p:cNvSpPr>
          <p:nvPr/>
        </p:nvSpPr>
        <p:spPr bwMode="auto">
          <a:xfrm>
            <a:off x="8610600" y="17463"/>
            <a:ext cx="5309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ar-JO" b="1" dirty="0">
                <a:latin typeface="Arial" panose="020B0604020202020204" pitchFamily="34" charset="0"/>
                <a:cs typeface="Arial" panose="020B0604020202020204" pitchFamily="34" charset="0"/>
              </a:rPr>
              <a:t>98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142" name="TextBox 7"/>
          <p:cNvSpPr txBox="1">
            <a:spLocks noChangeArrowheads="1"/>
          </p:cNvSpPr>
          <p:nvPr/>
        </p:nvSpPr>
        <p:spPr bwMode="auto">
          <a:xfrm>
            <a:off x="393700" y="2576513"/>
            <a:ext cx="1298575" cy="707886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ar-JO" sz="2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غرفة </a:t>
            </a:r>
          </a:p>
          <a:p>
            <a:pPr algn="ctr"/>
            <a:r>
              <a:rPr lang="ar-JO" sz="2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التدليك</a:t>
            </a:r>
            <a:endParaRPr lang="en-US" sz="20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143" name="TextBox 8"/>
          <p:cNvSpPr txBox="1">
            <a:spLocks noChangeArrowheads="1"/>
          </p:cNvSpPr>
          <p:nvPr/>
        </p:nvSpPr>
        <p:spPr bwMode="auto">
          <a:xfrm>
            <a:off x="1979613" y="2133600"/>
            <a:ext cx="1368425" cy="707886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ar-JO" sz="2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الحديقة الريفية</a:t>
            </a:r>
            <a:endParaRPr lang="en-US" sz="10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144" name="TextBox 9"/>
          <p:cNvSpPr txBox="1">
            <a:spLocks noChangeArrowheads="1"/>
          </p:cNvSpPr>
          <p:nvPr/>
        </p:nvSpPr>
        <p:spPr bwMode="auto">
          <a:xfrm>
            <a:off x="2986088" y="1876425"/>
            <a:ext cx="1081087" cy="4000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r"/>
            <a:r>
              <a:rPr lang="ar-JO" sz="2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البرج</a:t>
            </a:r>
            <a:endParaRPr lang="en-US" sz="20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145" name="TextBox 10"/>
          <p:cNvSpPr txBox="1">
            <a:spLocks noChangeArrowheads="1"/>
          </p:cNvSpPr>
          <p:nvPr/>
        </p:nvSpPr>
        <p:spPr bwMode="auto">
          <a:xfrm>
            <a:off x="5362575" y="1876425"/>
            <a:ext cx="2087563" cy="4000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ar-JO" sz="2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غرفة النوم</a:t>
            </a:r>
            <a:endParaRPr lang="en-US" sz="20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146" name="TextBox 11"/>
          <p:cNvSpPr txBox="1">
            <a:spLocks noChangeArrowheads="1"/>
          </p:cNvSpPr>
          <p:nvPr/>
        </p:nvSpPr>
        <p:spPr bwMode="auto">
          <a:xfrm>
            <a:off x="5938838" y="2668588"/>
            <a:ext cx="1296987" cy="4000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ar-JO" sz="2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الحديقة</a:t>
            </a:r>
            <a:endParaRPr lang="en-US" sz="20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147" name="TextBox 12"/>
          <p:cNvSpPr txBox="1">
            <a:spLocks noChangeArrowheads="1"/>
          </p:cNvSpPr>
          <p:nvPr/>
        </p:nvSpPr>
        <p:spPr bwMode="auto">
          <a:xfrm>
            <a:off x="5651500" y="2308225"/>
            <a:ext cx="1582738" cy="4000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ar-JO" sz="2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غرفة المخزن</a:t>
            </a:r>
            <a:endParaRPr lang="en-US" sz="20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148" name="TextBox 13"/>
          <p:cNvSpPr txBox="1">
            <a:spLocks noChangeArrowheads="1"/>
          </p:cNvSpPr>
          <p:nvPr/>
        </p:nvSpPr>
        <p:spPr bwMode="auto">
          <a:xfrm>
            <a:off x="73025" y="5600700"/>
            <a:ext cx="1258888" cy="707886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ar-JO" sz="2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غرفة </a:t>
            </a:r>
          </a:p>
          <a:p>
            <a:pPr algn="ctr"/>
            <a:r>
              <a:rPr lang="ar-JO" sz="2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الطعام</a:t>
            </a:r>
            <a:endParaRPr lang="en-US" sz="20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149" name="TextBox 14"/>
          <p:cNvSpPr txBox="1">
            <a:spLocks noChangeArrowheads="1"/>
          </p:cNvSpPr>
          <p:nvPr/>
        </p:nvSpPr>
        <p:spPr bwMode="auto">
          <a:xfrm>
            <a:off x="1546225" y="6053138"/>
            <a:ext cx="1009650" cy="4000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ar-JO" sz="2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الشاطئ</a:t>
            </a:r>
            <a:endParaRPr lang="en-US" sz="20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150" name="TextBox 15"/>
          <p:cNvSpPr txBox="1">
            <a:spLocks noChangeArrowheads="1"/>
          </p:cNvSpPr>
          <p:nvPr/>
        </p:nvSpPr>
        <p:spPr bwMode="auto">
          <a:xfrm>
            <a:off x="2770188" y="6165850"/>
            <a:ext cx="938212" cy="707886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ar-JO" sz="2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غرفة الضيوف</a:t>
            </a:r>
            <a:endParaRPr lang="en-US" sz="20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151" name="TextBox 16"/>
          <p:cNvSpPr txBox="1">
            <a:spLocks noChangeArrowheads="1"/>
          </p:cNvSpPr>
          <p:nvPr/>
        </p:nvSpPr>
        <p:spPr bwMode="auto">
          <a:xfrm>
            <a:off x="4354513" y="6137275"/>
            <a:ext cx="1728787" cy="707886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ar-JO" sz="2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الفناء </a:t>
            </a:r>
          </a:p>
          <a:p>
            <a:pPr algn="ctr"/>
            <a:r>
              <a:rPr lang="ar-JO" sz="2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الرئيسي</a:t>
            </a:r>
            <a:endParaRPr lang="en-US" sz="20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152" name="TextBox 17"/>
          <p:cNvSpPr txBox="1">
            <a:spLocks noChangeArrowheads="1"/>
          </p:cNvSpPr>
          <p:nvPr/>
        </p:nvSpPr>
        <p:spPr bwMode="auto">
          <a:xfrm>
            <a:off x="6300788" y="6021388"/>
            <a:ext cx="1079500" cy="4000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ar-JO" sz="2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الردهة</a:t>
            </a:r>
            <a:endParaRPr lang="en-US" sz="20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153" name="TextBox 1"/>
          <p:cNvSpPr txBox="1">
            <a:spLocks noChangeArrowheads="1"/>
          </p:cNvSpPr>
          <p:nvPr/>
        </p:nvSpPr>
        <p:spPr bwMode="auto">
          <a:xfrm>
            <a:off x="107950" y="1916113"/>
            <a:ext cx="1943100" cy="4000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ar-JO" sz="2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حمام</a:t>
            </a:r>
            <a:endParaRPr lang="en-US" sz="20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 descr="Green marble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304800" y="306388"/>
            <a:ext cx="8686800" cy="4585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ea typeface="Times New Roman" charset="0"/>
            </a:endParaRPr>
          </a:p>
          <a:p>
            <a:pPr marL="0" indent="0" algn="r" eaLnBrk="1" hangingPunct="1">
              <a:lnSpc>
                <a:spcPct val="90000"/>
              </a:lnSpc>
              <a:spcBef>
                <a:spcPct val="50000"/>
              </a:spcBef>
              <a:defRPr/>
            </a:pPr>
            <a:r>
              <a:rPr lang="ar-JO" altLang="ja-JP" sz="36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1. هذه الفترة الزمنية تسمى أيضاً سنوات ــــــــــــــــــــ</a:t>
            </a:r>
            <a:endParaRPr lang="en-US" sz="3600" b="1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0" indent="0" algn="r" eaLnBrk="1" hangingPunct="1">
              <a:lnSpc>
                <a:spcPct val="90000"/>
              </a:lnSpc>
              <a:spcBef>
                <a:spcPct val="50000"/>
              </a:spcBef>
              <a:defRPr/>
            </a:pPr>
            <a:r>
              <a:rPr lang="ar-JO" sz="36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2. من العائلات البارزة في هذه الفترة ـــــــــــــــــــــــــــ </a:t>
            </a:r>
          </a:p>
          <a:p>
            <a:pPr marL="0" indent="0" algn="r" eaLnBrk="1" hangingPunct="1">
              <a:lnSpc>
                <a:spcPct val="90000"/>
              </a:lnSpc>
              <a:spcBef>
                <a:spcPct val="50000"/>
              </a:spcBef>
              <a:defRPr/>
            </a:pPr>
            <a:r>
              <a:rPr lang="ar-JO" sz="36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   وـــــــــــــــــــــــــــ</a:t>
            </a:r>
            <a:r>
              <a:rPr lang="ar-JO" sz="3600" b="1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endParaRPr lang="en-US" sz="3600" b="1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0" indent="0" algn="r" eaLnBrk="1" hangingPunct="1">
              <a:lnSpc>
                <a:spcPct val="90000"/>
              </a:lnSpc>
              <a:spcBef>
                <a:spcPct val="50000"/>
              </a:spcBef>
              <a:defRPr/>
            </a:pPr>
            <a:r>
              <a:rPr lang="ar-JO" sz="36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3. التحدي الأكبر للعلمنة جاء من ثقافة ــــــــــــــــــــــــــ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0" indent="0" algn="r" eaLnBrk="1" hangingPunct="1">
              <a:lnSpc>
                <a:spcPct val="90000"/>
              </a:lnSpc>
              <a:spcBef>
                <a:spcPct val="50000"/>
              </a:spcBef>
              <a:defRPr/>
            </a:pPr>
            <a:r>
              <a:rPr lang="ar-JO" sz="36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4. ص   خ   كان المجمع اسماً آخر للهيكل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6861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152400"/>
            <a:ext cx="8686800" cy="838200"/>
          </a:xfrm>
          <a:solidFill>
            <a:schemeClr val="tx1"/>
          </a:solidFill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ar-JO" sz="4000" dirty="0">
                <a:solidFill>
                  <a:schemeClr val="bg1"/>
                </a:solidFill>
                <a:ea typeface="Times New Roman" pitchFamily="-112" charset="0"/>
              </a:rPr>
              <a:t>مراجعة: فترة ما بين العهدين</a:t>
            </a:r>
            <a:endParaRPr lang="en-US" sz="4000" dirty="0">
              <a:solidFill>
                <a:schemeClr val="bg1"/>
              </a:solidFill>
              <a:ea typeface="Times New Roman" pitchFamily="-112" charset="0"/>
            </a:endParaRPr>
          </a:p>
        </p:txBody>
      </p:sp>
    </p:spTree>
  </p:cSld>
  <p:clrMapOvr>
    <a:masterClrMapping/>
  </p:clrMapOvr>
  <p:transition spd="med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4" descr="Luxu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3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33400" y="55626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ar-JO" dirty="0"/>
              <a:t>كركلا: الفخامة الرومانية</a:t>
            </a:r>
            <a:endParaRPr lang="en-US" dirty="0"/>
          </a:p>
        </p:txBody>
      </p:sp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8459788" y="17463"/>
            <a:ext cx="5052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ar-JO" b="1" dirty="0">
                <a:solidFill>
                  <a:schemeClr val="bg2"/>
                </a:solidFill>
                <a:latin typeface="Arial" panose="020B0604020202020204" pitchFamily="34" charset="0"/>
              </a:rPr>
              <a:t>98</a:t>
            </a:r>
            <a:endParaRPr lang="en-US" sz="1800" b="1" dirty="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2" descr="Roman Feas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0" y="5661248"/>
            <a:ext cx="9144000" cy="1196752"/>
          </a:xfrm>
          <a:solidFill>
            <a:schemeClr val="bg2"/>
          </a:solidFill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ar-JO" sz="3200" dirty="0"/>
              <a:t>ما هي الآداب المناسبة في الإحتفال الروماني؟</a:t>
            </a:r>
            <a:endParaRPr lang="en-US" sz="32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905000" y="685800"/>
            <a:ext cx="2286000" cy="3230563"/>
          </a:xfrm>
        </p:spPr>
        <p:txBody>
          <a:bodyPr/>
          <a:lstStyle/>
          <a:p>
            <a:pPr algn="l" eaLnBrk="1" hangingPunct="1">
              <a:defRPr/>
            </a:pPr>
            <a:r>
              <a:rPr lang="ar-JO" dirty="0"/>
              <a:t>مأدبة الأطباق الثلاثة</a:t>
            </a:r>
            <a:endParaRPr lang="en-US" dirty="0"/>
          </a:p>
        </p:txBody>
      </p:sp>
      <p:pic>
        <p:nvPicPr>
          <p:cNvPr id="48132" name="Picture 4" descr="Dini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4992" y="0"/>
            <a:ext cx="396900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3" name="Picture 6" descr="Dini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8520" y="-76200"/>
            <a:ext cx="5299582" cy="723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4" name="TextBox 1"/>
          <p:cNvSpPr txBox="1">
            <a:spLocks noChangeArrowheads="1"/>
          </p:cNvSpPr>
          <p:nvPr/>
        </p:nvSpPr>
        <p:spPr bwMode="auto">
          <a:xfrm>
            <a:off x="468313" y="87015"/>
            <a:ext cx="4176712" cy="46166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ar-JO" b="1" dirty="0">
                <a:solidFill>
                  <a:srgbClr val="0005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مأدبة من ثلاثة أطباق</a:t>
            </a:r>
            <a:endParaRPr lang="en-US" sz="1100" b="1" dirty="0">
              <a:solidFill>
                <a:srgbClr val="0005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285" name="TextBox 1"/>
          <p:cNvSpPr txBox="1">
            <a:spLocks noChangeArrowheads="1"/>
          </p:cNvSpPr>
          <p:nvPr/>
        </p:nvSpPr>
        <p:spPr bwMode="auto">
          <a:xfrm>
            <a:off x="5364163" y="-26988"/>
            <a:ext cx="3816350" cy="400051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ar-JO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حفلة عشاء رومانية</a:t>
            </a:r>
            <a:endParaRPr lang="en-US" sz="2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286" name="TextBox 1"/>
          <p:cNvSpPr txBox="1">
            <a:spLocks noChangeArrowheads="1"/>
          </p:cNvSpPr>
          <p:nvPr/>
        </p:nvSpPr>
        <p:spPr bwMode="auto">
          <a:xfrm>
            <a:off x="9278938" y="528638"/>
            <a:ext cx="184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288" name="TextBox 13"/>
          <p:cNvSpPr txBox="1">
            <a:spLocks noChangeArrowheads="1"/>
          </p:cNvSpPr>
          <p:nvPr/>
        </p:nvSpPr>
        <p:spPr bwMode="auto">
          <a:xfrm>
            <a:off x="179512" y="2041525"/>
            <a:ext cx="4773490" cy="73866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ar-JO" sz="14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المحار والمحار الطازج المغطى بصلصة الثوم والقواقع المطبوخة في أصدافها وشرائح البيض المسلوق والخس والزيتون والتين والنبيذ المعسل</a:t>
            </a:r>
            <a:endParaRPr lang="en-US" sz="14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4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289" name="TextBox 13"/>
          <p:cNvSpPr txBox="1">
            <a:spLocks noChangeArrowheads="1"/>
          </p:cNvSpPr>
          <p:nvPr/>
        </p:nvSpPr>
        <p:spPr bwMode="auto">
          <a:xfrm>
            <a:off x="971600" y="1484313"/>
            <a:ext cx="2592338" cy="61555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ar-JO" sz="18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المرحلة الأولى</a:t>
            </a:r>
            <a:endParaRPr lang="en-US" sz="16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ar-JO" sz="1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مقبلات</a:t>
            </a:r>
            <a:r>
              <a:rPr lang="en-US" sz="1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8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3"/>
          <p:cNvSpPr txBox="1">
            <a:spLocks noChangeArrowheads="1"/>
          </p:cNvSpPr>
          <p:nvPr/>
        </p:nvSpPr>
        <p:spPr bwMode="auto">
          <a:xfrm>
            <a:off x="179512" y="4149080"/>
            <a:ext cx="4750446" cy="69249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ar-JO" sz="13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خنزير مشوي كامل، مملوء بالنقانق وصفار البيض، يليه زغبة محشوة بالعسل، والطاووس، والأسماك والمحار، والصلصات، والملفوف، والنبيذ المعطر</a:t>
            </a:r>
          </a:p>
          <a:p>
            <a:pPr algn="ctr"/>
            <a:endParaRPr lang="en-US" sz="13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3"/>
          <p:cNvSpPr txBox="1">
            <a:spLocks noChangeArrowheads="1"/>
          </p:cNvSpPr>
          <p:nvPr/>
        </p:nvSpPr>
        <p:spPr bwMode="auto">
          <a:xfrm>
            <a:off x="1116013" y="3655880"/>
            <a:ext cx="2664296" cy="53963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ar-JO" sz="1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المرحلة الثانية</a:t>
            </a:r>
            <a:endParaRPr lang="en-US" sz="14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ar-JO" sz="1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الطبق الرئيسي</a:t>
            </a:r>
            <a:r>
              <a:rPr lang="en-US" sz="1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8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323528" y="6254039"/>
            <a:ext cx="4608513" cy="49244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ar-JO" sz="13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التين الطازج والكمثرى والتفاح والعنب والزيتون والمكسرات والمربى والمعجنات والنبيذ الحلو</a:t>
            </a:r>
            <a:endParaRPr lang="en-US" sz="13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755576" y="5733256"/>
            <a:ext cx="3168749" cy="53963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ar-JO" sz="1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المرحلة الثالثة</a:t>
            </a:r>
            <a:endParaRPr lang="en-US" sz="14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ar-JO" sz="1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الحلويات</a:t>
            </a:r>
            <a:r>
              <a:rPr lang="en-US" sz="1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8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4D99598-E781-AB0B-F0A9-13A22E88E576}"/>
              </a:ext>
            </a:extLst>
          </p:cNvPr>
          <p:cNvSpPr/>
          <p:nvPr/>
        </p:nvSpPr>
        <p:spPr bwMode="auto">
          <a:xfrm>
            <a:off x="5436096" y="476672"/>
            <a:ext cx="3600325" cy="1077218"/>
          </a:xfrm>
          <a:prstGeom prst="rect">
            <a:avLst/>
          </a:prstGeom>
          <a:solidFill>
            <a:srgbClr val="FEFBF0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ar-JO" sz="1600" b="1" dirty="0">
                <a:solidFill>
                  <a:srgbClr val="000514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إن كنت مدعواً إلى حفلة عشاء في بيت مواطن روماني فعليك أن تتبع معايير الآداب هذه فلا يجب عليك أن تزعج مضيفك</a:t>
            </a:r>
            <a:endParaRPr lang="en-US" sz="1600" b="1" dirty="0">
              <a:solidFill>
                <a:srgbClr val="000514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algn="ctr"/>
            <a:endParaRPr lang="en-US" sz="1600" b="1" dirty="0">
              <a:solidFill>
                <a:srgbClr val="000514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9D6D665-8624-3878-72F1-47C29DD04D05}"/>
              </a:ext>
            </a:extLst>
          </p:cNvPr>
          <p:cNvSpPr/>
          <p:nvPr/>
        </p:nvSpPr>
        <p:spPr bwMode="auto">
          <a:xfrm>
            <a:off x="5364161" y="3717032"/>
            <a:ext cx="3779837" cy="1261884"/>
          </a:xfrm>
          <a:prstGeom prst="rect">
            <a:avLst/>
          </a:prstGeom>
          <a:solidFill>
            <a:srgbClr val="FEFBF0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ar-JO" sz="1600" b="1" dirty="0">
                <a:solidFill>
                  <a:srgbClr val="000514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تخلص من حذائك خارجاً والبس الصندل. سيقوم أحد العبيد بغسل يديك ووضع تاج من الزهور على رأسك وعند الطاولة خذ مخدة واتكئ على جنبك الأيسر وكل بأصابعك</a:t>
            </a:r>
            <a:endParaRPr lang="en-US" sz="1600" b="1" dirty="0">
              <a:solidFill>
                <a:srgbClr val="000514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algn="ctr"/>
            <a:endParaRPr lang="en-US" sz="1100" b="1" dirty="0">
              <a:solidFill>
                <a:srgbClr val="000514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52B3A0E-EBB8-75C1-617B-7FA7D2C23863}"/>
              </a:ext>
            </a:extLst>
          </p:cNvPr>
          <p:cNvSpPr/>
          <p:nvPr/>
        </p:nvSpPr>
        <p:spPr bwMode="auto">
          <a:xfrm>
            <a:off x="5506021" y="5147319"/>
            <a:ext cx="3557799" cy="830997"/>
          </a:xfrm>
          <a:prstGeom prst="rect">
            <a:avLst/>
          </a:prstGeom>
          <a:solidFill>
            <a:srgbClr val="FEFBF0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ar-JO" sz="1600" b="1" dirty="0">
                <a:solidFill>
                  <a:srgbClr val="000514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من الأخلاق الحميدة أن ترتاح بين الأطباق لإفساح المجال لمزيد من الطعام، أحضر ريشة لدغدغة حلقك</a:t>
            </a:r>
            <a:endParaRPr lang="en-US" sz="1600" b="1" dirty="0">
              <a:solidFill>
                <a:srgbClr val="000514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872713-6FF3-C314-7714-50B6CEE095A1}"/>
              </a:ext>
            </a:extLst>
          </p:cNvPr>
          <p:cNvSpPr/>
          <p:nvPr/>
        </p:nvSpPr>
        <p:spPr bwMode="auto">
          <a:xfrm>
            <a:off x="5406688" y="6227398"/>
            <a:ext cx="3557799" cy="584775"/>
          </a:xfrm>
          <a:prstGeom prst="rect">
            <a:avLst/>
          </a:prstGeom>
          <a:solidFill>
            <a:srgbClr val="FEFBF0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ar-JO" sz="1600" b="1" dirty="0">
                <a:solidFill>
                  <a:srgbClr val="000514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ابقَ من أجل الألعاب والأغاني قبل ارتداء حذائك والمغادرة</a:t>
            </a:r>
            <a:endParaRPr lang="en-US" sz="1600" b="1" dirty="0">
              <a:solidFill>
                <a:srgbClr val="000514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20" descr="Centuri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1113"/>
            <a:ext cx="70866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7086600" y="0"/>
            <a:ext cx="2209800" cy="2544763"/>
          </a:xfrm>
        </p:spPr>
        <p:txBody>
          <a:bodyPr/>
          <a:lstStyle/>
          <a:p>
            <a:pPr eaLnBrk="1" hangingPunct="1">
              <a:defRPr/>
            </a:pPr>
            <a:r>
              <a:rPr lang="ar-JO" sz="4000" dirty="0"/>
              <a:t>الطبقات الإجتماعية</a:t>
            </a:r>
            <a:endParaRPr lang="en-US" sz="4000" dirty="0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72200" y="5105400"/>
            <a:ext cx="2971800" cy="1752600"/>
          </a:xfrm>
          <a:solidFill>
            <a:schemeClr val="bg2"/>
          </a:solidFill>
        </p:spPr>
        <p:txBody>
          <a:bodyPr/>
          <a:lstStyle/>
          <a:p>
            <a:pPr algn="r" rtl="1" eaLnBrk="1" hangingPunct="1">
              <a:defRPr/>
            </a:pPr>
            <a:r>
              <a:rPr lang="ar-JO" dirty="0">
                <a:solidFill>
                  <a:srgbClr val="FFFFFF"/>
                </a:solidFill>
              </a:rPr>
              <a:t>قادة المئات كانوا أثرياء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3032" name="Text Box 24"/>
          <p:cNvSpPr txBox="1">
            <a:spLocks noChangeArrowheads="1"/>
          </p:cNvSpPr>
          <p:nvPr/>
        </p:nvSpPr>
        <p:spPr bwMode="auto">
          <a:xfrm>
            <a:off x="8534400" y="76200"/>
            <a:ext cx="5309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ar-JO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98</a:t>
            </a:r>
            <a:endParaRPr lang="en-US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9333" name="TextBox 7"/>
          <p:cNvSpPr txBox="1">
            <a:spLocks noChangeArrowheads="1"/>
          </p:cNvSpPr>
          <p:nvPr/>
        </p:nvSpPr>
        <p:spPr bwMode="auto">
          <a:xfrm>
            <a:off x="0" y="260350"/>
            <a:ext cx="2411413" cy="4000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ar-JO" sz="2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ضابط مسؤول</a:t>
            </a:r>
            <a:endParaRPr lang="en-US" sz="20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334" name="TextBox 13"/>
          <p:cNvSpPr txBox="1">
            <a:spLocks noChangeArrowheads="1"/>
          </p:cNvSpPr>
          <p:nvPr/>
        </p:nvSpPr>
        <p:spPr bwMode="auto">
          <a:xfrm>
            <a:off x="582613" y="6021388"/>
            <a:ext cx="1397000" cy="92333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r"/>
            <a:r>
              <a:rPr lang="ar-JO" sz="18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الأحذية الجلدية ذات المسامير تسمى كاليجا</a:t>
            </a:r>
            <a:endParaRPr lang="en-US" sz="18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335" name="TextBox 7"/>
          <p:cNvSpPr txBox="1">
            <a:spLocks noChangeArrowheads="1"/>
          </p:cNvSpPr>
          <p:nvPr/>
        </p:nvSpPr>
        <p:spPr bwMode="auto">
          <a:xfrm>
            <a:off x="3095625" y="76200"/>
            <a:ext cx="2771775" cy="4000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ar-JO" sz="2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المعيار البريتوري</a:t>
            </a:r>
            <a:endParaRPr lang="en-US" sz="20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336" name="TextBox 13"/>
          <p:cNvSpPr txBox="1">
            <a:spLocks noChangeArrowheads="1"/>
          </p:cNvSpPr>
          <p:nvPr/>
        </p:nvSpPr>
        <p:spPr bwMode="auto">
          <a:xfrm>
            <a:off x="0" y="4941168"/>
            <a:ext cx="1547813" cy="92333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r"/>
            <a:r>
              <a:rPr lang="ar-JO" sz="18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الساق المعدنية تحرس ما يسمى بدرع الساق</a:t>
            </a:r>
            <a:endParaRPr lang="en-US" sz="18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337" name="TextBox 13"/>
          <p:cNvSpPr txBox="1">
            <a:spLocks noChangeArrowheads="1"/>
          </p:cNvSpPr>
          <p:nvPr/>
        </p:nvSpPr>
        <p:spPr bwMode="auto">
          <a:xfrm>
            <a:off x="179388" y="620713"/>
            <a:ext cx="1944687" cy="147732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r"/>
            <a:r>
              <a:rPr lang="ar-JO" sz="18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يسير قائد المئة على رأس قواته. الشعار الجانبي الموجود على خوذته هو علامة على رتبته.</a:t>
            </a:r>
            <a:endParaRPr lang="en-US" sz="18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338" name="TextBox 13"/>
          <p:cNvSpPr txBox="1">
            <a:spLocks noChangeArrowheads="1"/>
          </p:cNvSpPr>
          <p:nvPr/>
        </p:nvSpPr>
        <p:spPr bwMode="auto">
          <a:xfrm>
            <a:off x="0" y="2420938"/>
            <a:ext cx="1403350" cy="147732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r"/>
            <a:r>
              <a:rPr lang="ar-JO" sz="18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عصا خشبية تسمى فيتيس</a:t>
            </a:r>
            <a:r>
              <a:rPr lang="en-US" sz="18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، </a:t>
            </a:r>
            <a:r>
              <a:rPr lang="ar-JO" sz="18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تستخدم لمعاقبة الجنود العصاة</a:t>
            </a:r>
            <a:endParaRPr lang="en-US" sz="18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sz="18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rapezoid 1"/>
          <p:cNvSpPr/>
          <p:nvPr/>
        </p:nvSpPr>
        <p:spPr bwMode="auto">
          <a:xfrm rot="10800000">
            <a:off x="3563938" y="476250"/>
            <a:ext cx="2520950" cy="1008063"/>
          </a:xfrm>
          <a:prstGeom prst="trapezoid">
            <a:avLst>
              <a:gd name="adj" fmla="val 33319"/>
            </a:avLst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340" name="TextBox 13"/>
          <p:cNvSpPr txBox="1">
            <a:spLocks noChangeArrowheads="1"/>
          </p:cNvSpPr>
          <p:nvPr/>
        </p:nvSpPr>
        <p:spPr bwMode="auto">
          <a:xfrm>
            <a:off x="3851275" y="458788"/>
            <a:ext cx="2233613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r"/>
            <a:r>
              <a:rPr lang="ar-JO" sz="18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يختلف معيار الحرس الإمبراطوري عن معظم أنواع الحرس، فهو يحتوي على صور للإمبراطور داخل أقراصه.</a:t>
            </a:r>
            <a:endParaRPr lang="en-US" sz="18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ar-JO" dirty="0"/>
              <a:t>النساء الرومانيات الثريات</a:t>
            </a:r>
            <a:endParaRPr lang="en-US" dirty="0"/>
          </a:p>
        </p:txBody>
      </p:sp>
      <p:pic>
        <p:nvPicPr>
          <p:cNvPr id="101378" name="Picture 4" descr="Wome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1295400"/>
            <a:ext cx="7848600" cy="535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8534400" y="76200"/>
            <a:ext cx="5052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ar-JO" b="1" dirty="0">
                <a:latin typeface="Arial" panose="020B0604020202020204" pitchFamily="34" charset="0"/>
                <a:ea typeface="+mn-ea"/>
                <a:cs typeface="+mn-cs"/>
              </a:rPr>
              <a:t>98</a:t>
            </a:r>
            <a:endParaRPr lang="en-US" b="1" dirty="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latin typeface="Garamond" charset="0"/>
              </a:rPr>
              <a:t>Romans loved the races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-112" charset="2"/>
              <a:buChar char="n"/>
              <a:defRPr/>
            </a:pPr>
            <a:endParaRPr lang="en-US" dirty="0">
              <a:ea typeface="+mn-ea"/>
            </a:endParaRPr>
          </a:p>
        </p:txBody>
      </p:sp>
      <p:pic>
        <p:nvPicPr>
          <p:cNvPr id="103427" name="Picture 4" descr="Chariot Rac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20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37073"/>
            <a:ext cx="9144000" cy="1015663"/>
          </a:xfrm>
          <a:prstGeom prst="rect">
            <a:avLst/>
          </a:prstGeom>
          <a:solidFill>
            <a:schemeClr val="bg2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ar-JO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FF"/>
                </a:solidFill>
                <a:latin typeface="Times New Roman"/>
                <a:cs typeface="Times New Roman"/>
              </a:rPr>
              <a:t>يوم في السباقات</a:t>
            </a:r>
            <a:endParaRPr lang="x-none" sz="6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 descr="Green marble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47800"/>
          </a:xfrm>
          <a:effectLst>
            <a:outerShdw blurRad="63500" dist="107763" dir="8100000" algn="ctr" rotWithShape="0">
              <a:srgbClr val="000000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ar-JO" dirty="0">
                <a:effectLst/>
                <a:cs typeface="Arial" panose="020B0604020202020204" pitchFamily="34" charset="0"/>
              </a:rPr>
              <a:t>رؤساء الكهنة الأرستقراطيين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0" y="1600200"/>
            <a:ext cx="3581400" cy="4525963"/>
          </a:xfrm>
        </p:spPr>
        <p:txBody>
          <a:bodyPr/>
          <a:lstStyle/>
          <a:p>
            <a:pPr algn="r" rtl="1" eaLnBrk="1" hangingPunct="1">
              <a:defRPr/>
            </a:pPr>
            <a:r>
              <a:rPr lang="ar-JO" sz="3600" b="1" dirty="0">
                <a:latin typeface="Arial" panose="020B0604020202020204" pitchFamily="34" charset="0"/>
                <a:cs typeface="Arial" panose="020B0604020202020204" pitchFamily="34" charset="0"/>
              </a:rPr>
              <a:t>حنان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rtl="1" eaLnBrk="1" hangingPunct="1">
              <a:defRPr/>
            </a:pPr>
            <a:r>
              <a:rPr lang="ar-JO" sz="3600" b="1" dirty="0">
                <a:latin typeface="Arial" panose="020B0604020202020204" pitchFamily="34" charset="0"/>
                <a:cs typeface="Arial" panose="020B0604020202020204" pitchFamily="34" charset="0"/>
              </a:rPr>
              <a:t>قيافا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rtl="1" eaLnBrk="1" hangingPunct="1">
              <a:defRPr/>
            </a:pPr>
            <a:r>
              <a:rPr lang="ar-JO" sz="3600" b="1" dirty="0">
                <a:latin typeface="Arial" panose="020B0604020202020204" pitchFamily="34" charset="0"/>
                <a:cs typeface="Arial" panose="020B0604020202020204" pitchFamily="34" charset="0"/>
              </a:rPr>
              <a:t>السنهدريم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5475" name="Picture 4" descr="High Priest0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075" y="1600200"/>
            <a:ext cx="4937125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5" name="Rectangle 5"/>
          <p:cNvSpPr>
            <a:spLocks noChangeArrowheads="1"/>
          </p:cNvSpPr>
          <p:nvPr/>
        </p:nvSpPr>
        <p:spPr bwMode="auto">
          <a:xfrm>
            <a:off x="107950" y="5013325"/>
            <a:ext cx="5199063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charset="0"/>
              <a:buNone/>
              <a:defRPr/>
            </a:pPr>
            <a:r>
              <a:rPr lang="ar-JO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أجرى حنان وقيافا </a:t>
            </a:r>
          </a:p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charset="0"/>
              <a:buNone/>
              <a:defRPr/>
            </a:pPr>
            <a:r>
              <a:rPr lang="ar-JO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محاكمات غير قانونية ليسوع</a:t>
            </a:r>
            <a:endParaRPr lang="en-US" sz="3200" b="1" dirty="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006" name="Text Box 6"/>
          <p:cNvSpPr txBox="1">
            <a:spLocks noChangeArrowheads="1"/>
          </p:cNvSpPr>
          <p:nvPr/>
        </p:nvSpPr>
        <p:spPr bwMode="auto">
          <a:xfrm rot="-1669184">
            <a:off x="4056203" y="1518693"/>
            <a:ext cx="223651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r>
              <a:rPr lang="ar-JO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غير قانوني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007" name="Text Box 7"/>
          <p:cNvSpPr txBox="1">
            <a:spLocks noChangeArrowheads="1"/>
          </p:cNvSpPr>
          <p:nvPr/>
        </p:nvSpPr>
        <p:spPr bwMode="auto">
          <a:xfrm rot="-1669184">
            <a:off x="4056203" y="2090193"/>
            <a:ext cx="223651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r>
              <a:rPr lang="ar-JO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غير قانوني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008" name="Text Box 8"/>
          <p:cNvSpPr txBox="1">
            <a:spLocks noChangeArrowheads="1"/>
          </p:cNvSpPr>
          <p:nvPr/>
        </p:nvSpPr>
        <p:spPr bwMode="auto">
          <a:xfrm rot="-1669184">
            <a:off x="4056203" y="2661693"/>
            <a:ext cx="223651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r>
              <a:rPr lang="ar-JO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غير قانوني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010" name="Text Box 10"/>
          <p:cNvSpPr txBox="1">
            <a:spLocks noChangeArrowheads="1"/>
          </p:cNvSpPr>
          <p:nvPr/>
        </p:nvSpPr>
        <p:spPr bwMode="auto">
          <a:xfrm>
            <a:off x="8534400" y="76200"/>
            <a:ext cx="5309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ar-JO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98</a:t>
            </a:r>
            <a:endParaRPr lang="en-US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06" grpId="0" autoUpdateAnimBg="0"/>
      <p:bldP spid="128007" grpId="0" autoUpdateAnimBg="0"/>
      <p:bldP spid="128008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795963" y="274638"/>
            <a:ext cx="3200400" cy="1173162"/>
          </a:xfrm>
        </p:spPr>
        <p:txBody>
          <a:bodyPr/>
          <a:lstStyle/>
          <a:p>
            <a:pPr eaLnBrk="1" hangingPunct="1">
              <a:defRPr/>
            </a:pPr>
            <a:r>
              <a:rPr lang="ar-JO" sz="4000" dirty="0"/>
              <a:t>الطبقات الإجتماعية</a:t>
            </a:r>
            <a:endParaRPr lang="en-US" sz="4000" dirty="0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24563" y="1905000"/>
            <a:ext cx="3119437" cy="609600"/>
          </a:xfrm>
        </p:spPr>
        <p:txBody>
          <a:bodyPr/>
          <a:lstStyle/>
          <a:p>
            <a:pPr algn="r" rtl="1" eaLnBrk="1" hangingPunct="1">
              <a:defRPr/>
            </a:pPr>
            <a:r>
              <a:rPr lang="ar-JO" sz="3600" dirty="0"/>
              <a:t>الأرستقراطيون</a:t>
            </a:r>
            <a:endParaRPr lang="en-US" sz="3600" dirty="0"/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6024563" y="3073400"/>
            <a:ext cx="311943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r" rtl="1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ar-JO" sz="36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العامة</a:t>
            </a:r>
            <a:endParaRPr lang="en-US" sz="3600" b="1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6024563" y="4241800"/>
            <a:ext cx="311943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r" rtl="1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ar-JO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الأحرار</a:t>
            </a:r>
            <a:endParaRPr lang="en-US" sz="3600" b="1" dirty="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038" name="Rectangle 6"/>
          <p:cNvSpPr>
            <a:spLocks noChangeArrowheads="1"/>
          </p:cNvSpPr>
          <p:nvPr/>
        </p:nvSpPr>
        <p:spPr bwMode="auto">
          <a:xfrm>
            <a:off x="6024563" y="5410200"/>
            <a:ext cx="311943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r" rtl="1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ar-JO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العبيد</a:t>
            </a:r>
            <a:endParaRPr lang="en-US" sz="3600" b="1" dirty="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526" name="AutoShape 7"/>
          <p:cNvSpPr>
            <a:spLocks noChangeArrowheads="1"/>
          </p:cNvSpPr>
          <p:nvPr/>
        </p:nvSpPr>
        <p:spPr bwMode="auto">
          <a:xfrm rot="5400000">
            <a:off x="6688932" y="2612231"/>
            <a:ext cx="533400" cy="338137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527" name="AutoShape 8"/>
          <p:cNvSpPr>
            <a:spLocks noChangeArrowheads="1"/>
          </p:cNvSpPr>
          <p:nvPr/>
        </p:nvSpPr>
        <p:spPr bwMode="auto">
          <a:xfrm rot="5400000">
            <a:off x="6688932" y="3793331"/>
            <a:ext cx="533400" cy="338137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528" name="AutoShape 9"/>
          <p:cNvSpPr>
            <a:spLocks noChangeArrowheads="1"/>
          </p:cNvSpPr>
          <p:nvPr/>
        </p:nvSpPr>
        <p:spPr bwMode="auto">
          <a:xfrm rot="5400000">
            <a:off x="6688932" y="4974431"/>
            <a:ext cx="533400" cy="338137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7529" name="Picture 11" descr="Taver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4800" y="0"/>
            <a:ext cx="6324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5" name="Text Box 13"/>
          <p:cNvSpPr txBox="1">
            <a:spLocks noChangeArrowheads="1"/>
          </p:cNvSpPr>
          <p:nvPr/>
        </p:nvSpPr>
        <p:spPr bwMode="auto">
          <a:xfrm>
            <a:off x="8386763" y="76200"/>
            <a:ext cx="5309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ar-JO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98</a:t>
            </a:r>
            <a:endParaRPr lang="en-US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4"/>
          <p:cNvSpPr txBox="1">
            <a:spLocks noChangeArrowheads="1"/>
          </p:cNvSpPr>
          <p:nvPr/>
        </p:nvSpPr>
        <p:spPr bwMode="auto">
          <a:xfrm>
            <a:off x="0" y="6067105"/>
            <a:ext cx="6021760" cy="780256"/>
          </a:xfrm>
          <a:prstGeom prst="rect">
            <a:avLst/>
          </a:prstGeom>
          <a:blipFill rotWithShape="1">
            <a:blip r:embed="rId4"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</a:defRPr>
            </a:lvl9pPr>
          </a:lstStyle>
          <a:p>
            <a:pPr eaLnBrk="1" hangingPunct="1">
              <a:defRPr/>
            </a:pPr>
            <a:r>
              <a:rPr kumimoji="1" lang="ar-JO" sz="2400" dirty="0">
                <a:solidFill>
                  <a:schemeClr val="bg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وقت مستقطع: توقف عند البار للحصول على قسط من الراحة وتناول وجبة خفيفة ساخنة لذيذة.</a:t>
            </a:r>
            <a:endParaRPr kumimoji="1" lang="en-US" sz="2400" dirty="0">
              <a:solidFill>
                <a:schemeClr val="bg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3" descr="Living Jesus Syllabu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527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60" name="Rectangle 4"/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5410200" cy="1905000"/>
          </a:xfrm>
          <a:solidFill>
            <a:srgbClr val="EFE409"/>
          </a:solidFill>
        </p:spPr>
        <p:txBody>
          <a:bodyPr/>
          <a:lstStyle/>
          <a:p>
            <a:pPr eaLnBrk="1" hangingPunct="1">
              <a:defRPr/>
            </a:pPr>
            <a:r>
              <a:rPr kumimoji="1" lang="ar-JO" sz="3600" dirty="0">
                <a:solidFill>
                  <a:schemeClr val="bg2"/>
                </a:solidFill>
                <a:cs typeface="Arial" panose="020B0604020202020204" pitchFamily="34" charset="0"/>
              </a:rPr>
              <a:t>كان الكهنة العاميون العاديون يرتدون الكتان الأبيض العادي</a:t>
            </a:r>
            <a:endParaRPr kumimoji="1" lang="en-US" sz="3600" dirty="0">
              <a:solidFill>
                <a:schemeClr val="bg2"/>
              </a:solidFill>
              <a:cs typeface="Arial" panose="020B0604020202020204" pitchFamily="34" charset="0"/>
            </a:endParaRPr>
          </a:p>
        </p:txBody>
      </p:sp>
      <p:sp>
        <p:nvSpPr>
          <p:cNvPr id="121865" name="Text Box 9"/>
          <p:cNvSpPr txBox="1">
            <a:spLocks noChangeArrowheads="1"/>
          </p:cNvSpPr>
          <p:nvPr/>
        </p:nvSpPr>
        <p:spPr bwMode="auto">
          <a:xfrm>
            <a:off x="8384953" y="76200"/>
            <a:ext cx="5052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ar-JO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98</a:t>
            </a: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ar-JO" sz="4000" dirty="0"/>
              <a:t>الحرفيون العاميون (الحدادون)</a:t>
            </a:r>
            <a:endParaRPr lang="en-US" sz="4000" dirty="0"/>
          </a:p>
        </p:txBody>
      </p:sp>
      <p:pic>
        <p:nvPicPr>
          <p:cNvPr id="111618" name="Picture 4" descr="Blacksmi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1295400"/>
            <a:ext cx="7696200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8534400" y="76200"/>
            <a:ext cx="5052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ar-JO" b="1" dirty="0">
                <a:latin typeface="Arial" panose="020B0604020202020204" pitchFamily="34" charset="0"/>
                <a:ea typeface="+mn-ea"/>
                <a:cs typeface="+mn-cs"/>
              </a:rPr>
              <a:t>98</a:t>
            </a:r>
            <a:endParaRPr lang="en-US" b="1" dirty="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 descr="Green marble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304800" y="306388"/>
            <a:ext cx="8686800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457200" indent="-457200" algn="r" eaLnBrk="1" hangingPunct="1">
              <a:spcBef>
                <a:spcPct val="50000"/>
              </a:spcBef>
              <a:defRPr/>
            </a:pPr>
            <a:endParaRPr lang="ar-JO" sz="3600" b="1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457200" indent="-457200" algn="r" eaLnBrk="1" hangingPunct="1">
              <a:spcBef>
                <a:spcPct val="50000"/>
              </a:spcBef>
              <a:defRPr/>
            </a:pPr>
            <a:r>
              <a:rPr lang="ar-JO" sz="36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1. هذه الفترة الزمنية تسمى أيضاً سنوات </a:t>
            </a:r>
            <a:r>
              <a:rPr lang="ar-JO" sz="3600" b="1" u="sng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الصمت</a:t>
            </a:r>
          </a:p>
          <a:p>
            <a:pPr marL="457200" indent="-457200" algn="r" eaLnBrk="1" hangingPunct="1">
              <a:spcBef>
                <a:spcPct val="50000"/>
              </a:spcBef>
              <a:defRPr/>
            </a:pPr>
            <a:r>
              <a:rPr lang="ar-JO" sz="36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2. من العائلات البارزة في هذه الفترة ـــــــــــــــــــــــــــ </a:t>
            </a:r>
          </a:p>
          <a:p>
            <a:pPr marL="457200" indent="-457200" algn="r" eaLnBrk="1" hangingPunct="1">
              <a:spcBef>
                <a:spcPct val="50000"/>
              </a:spcBef>
              <a:defRPr/>
            </a:pPr>
            <a:r>
              <a:rPr lang="ar-JO" sz="36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   وـــــــــــــــــــــــــــ </a:t>
            </a:r>
          </a:p>
          <a:p>
            <a:pPr marL="457200" indent="-457200" algn="r" eaLnBrk="1" hangingPunct="1">
              <a:spcBef>
                <a:spcPct val="50000"/>
              </a:spcBef>
              <a:defRPr/>
            </a:pPr>
            <a:r>
              <a:rPr lang="ar-JO" sz="36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3. التحدي الأكبر للعلمنة جاء من ثقافة ــــــــــــــــــــــــــ</a:t>
            </a:r>
          </a:p>
          <a:p>
            <a:pPr marL="457200" indent="-457200" algn="r" eaLnBrk="1" hangingPunct="1">
              <a:spcBef>
                <a:spcPct val="50000"/>
              </a:spcBef>
              <a:defRPr/>
            </a:pPr>
            <a:r>
              <a:rPr lang="ar-JO" sz="36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4. ص   خ   كان المجمع اسماً آخر للهيكل</a:t>
            </a:r>
          </a:p>
        </p:txBody>
      </p:sp>
      <p:sp>
        <p:nvSpPr>
          <p:cNvPr id="56323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152400"/>
            <a:ext cx="8610600" cy="838200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ar-JO" sz="4000" dirty="0">
                <a:solidFill>
                  <a:schemeClr val="bg1"/>
                </a:solidFill>
              </a:rPr>
              <a:t>مراجعة: فترة ما بين العهدين</a:t>
            </a:r>
            <a:endParaRPr lang="en-US" dirty="0"/>
          </a:p>
        </p:txBody>
      </p:sp>
    </p:spTree>
  </p:cSld>
  <p:clrMapOvr>
    <a:masterClrMapping/>
  </p:clrMapOvr>
  <p:transition spd="med">
    <p:randomBar dir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Picture 4" descr="Carpent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86"/>
          <a:stretch/>
        </p:blipFill>
        <p:spPr bwMode="auto">
          <a:xfrm>
            <a:off x="0" y="0"/>
            <a:ext cx="6619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-27384"/>
            <a:ext cx="9144000" cy="1367999"/>
          </a:xfrm>
          <a:solidFill>
            <a:srgbClr val="800080"/>
          </a:solidFill>
        </p:spPr>
        <p:txBody>
          <a:bodyPr/>
          <a:lstStyle/>
          <a:p>
            <a:pPr eaLnBrk="1" hangingPunct="1">
              <a:defRPr/>
            </a:pPr>
            <a:r>
              <a:rPr lang="ar-JO" sz="4000" dirty="0"/>
              <a:t>كان النجارون اليهود من العامة</a:t>
            </a:r>
            <a:endParaRPr lang="en-US" sz="4000" dirty="0"/>
          </a:p>
        </p:txBody>
      </p:sp>
      <p:sp>
        <p:nvSpPr>
          <p:cNvPr id="56326" name="Text Box 6"/>
          <p:cNvSpPr txBox="1">
            <a:spLocks noChangeArrowheads="1"/>
          </p:cNvSpPr>
          <p:nvPr/>
        </p:nvSpPr>
        <p:spPr bwMode="auto">
          <a:xfrm>
            <a:off x="8534400" y="76200"/>
            <a:ext cx="5052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ar-JO" b="1" dirty="0">
                <a:latin typeface="Arial" panose="020B0604020202020204" pitchFamily="34" charset="0"/>
                <a:ea typeface="+mn-ea"/>
                <a:cs typeface="+mn-cs"/>
              </a:rPr>
              <a:t>98</a:t>
            </a:r>
            <a:endParaRPr lang="en-US" b="1" dirty="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3" name="Picture 10" descr="Social Classe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276600"/>
            <a:ext cx="6640513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195513" y="260350"/>
            <a:ext cx="3671887" cy="2305050"/>
          </a:xfrm>
        </p:spPr>
        <p:txBody>
          <a:bodyPr/>
          <a:lstStyle/>
          <a:p>
            <a:pPr eaLnBrk="1" hangingPunct="1">
              <a:defRPr/>
            </a:pPr>
            <a:r>
              <a:rPr lang="ar-JO" dirty="0"/>
              <a:t>الطبقات   الإجتماعية</a:t>
            </a:r>
            <a:endParaRPr lang="en-US" dirty="0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11863" y="304800"/>
            <a:ext cx="3132137" cy="609600"/>
          </a:xfrm>
        </p:spPr>
        <p:txBody>
          <a:bodyPr/>
          <a:lstStyle/>
          <a:p>
            <a:pPr algn="r" rtl="1" eaLnBrk="1" hangingPunct="1">
              <a:lnSpc>
                <a:spcPct val="90000"/>
              </a:lnSpc>
              <a:defRPr/>
            </a:pPr>
            <a:r>
              <a:rPr lang="ar-JO" sz="3600" dirty="0"/>
              <a:t>الأرستقراطيون</a:t>
            </a:r>
            <a:endParaRPr lang="en-US" sz="3600" dirty="0"/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6011863" y="1473200"/>
            <a:ext cx="3132136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r" rtl="1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ar-JO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العامة</a:t>
            </a:r>
            <a:endParaRPr lang="en-US" sz="3600" b="1" dirty="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717" name="AutoShape 7"/>
          <p:cNvSpPr>
            <a:spLocks noChangeArrowheads="1"/>
          </p:cNvSpPr>
          <p:nvPr/>
        </p:nvSpPr>
        <p:spPr bwMode="auto">
          <a:xfrm rot="5400000">
            <a:off x="6650038" y="1038225"/>
            <a:ext cx="533400" cy="28575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718" name="AutoShape 8"/>
          <p:cNvSpPr>
            <a:spLocks noChangeArrowheads="1"/>
          </p:cNvSpPr>
          <p:nvPr/>
        </p:nvSpPr>
        <p:spPr bwMode="auto">
          <a:xfrm rot="5400000">
            <a:off x="6650038" y="2219325"/>
            <a:ext cx="533400" cy="28575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719" name="AutoShape 9"/>
          <p:cNvSpPr>
            <a:spLocks noChangeArrowheads="1"/>
          </p:cNvSpPr>
          <p:nvPr/>
        </p:nvSpPr>
        <p:spPr bwMode="auto">
          <a:xfrm rot="5400000">
            <a:off x="6650038" y="3400425"/>
            <a:ext cx="533400" cy="28575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720" name="Rectangle 11"/>
          <p:cNvSpPr>
            <a:spLocks noChangeArrowheads="1"/>
          </p:cNvSpPr>
          <p:nvPr/>
        </p:nvSpPr>
        <p:spPr bwMode="auto">
          <a:xfrm>
            <a:off x="0" y="76200"/>
            <a:ext cx="2438400" cy="31242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30188" algn="ctr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</a:pPr>
            <a:r>
              <a:rPr lang="ar-JO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كان الرجال الأحرار عبيدًا سابقين من فئات مختلفة</a:t>
            </a:r>
            <a:endParaRPr lang="en-US" sz="32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069" name="Text Box 13"/>
          <p:cNvSpPr txBox="1">
            <a:spLocks noChangeArrowheads="1"/>
          </p:cNvSpPr>
          <p:nvPr/>
        </p:nvSpPr>
        <p:spPr bwMode="auto">
          <a:xfrm>
            <a:off x="8534400" y="76200"/>
            <a:ext cx="5309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ar-JO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98</a:t>
            </a:r>
            <a:endParaRPr lang="en-US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3213100"/>
            <a:ext cx="6705600" cy="3046988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txBody>
          <a:bodyPr>
            <a:spAutoFit/>
          </a:bodyPr>
          <a:lstStyle>
            <a:lvl1pPr marL="288925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defRPr/>
            </a:pP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ar-JO" altLang="ja-JP" sz="3200" b="1" dirty="0">
                <a:latin typeface="Arial" panose="020B0604020202020204" pitchFamily="34" charset="0"/>
                <a:cs typeface="Arial" panose="020B0604020202020204" pitchFamily="34" charset="0"/>
              </a:rPr>
              <a:t>9فَنَهَضَ قَوْمٌ مِنَ الْمَجْمَعِ الَّذِي يُقَالُ لَهُ مَجْمَعُ اللِّيبَرْتِينِيِّينَ (الرجال الأحرار) ... يُحَاوِرُونَ اسْتِفَانُوسَ. 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ar-JO" sz="3200" b="1" dirty="0">
                <a:latin typeface="Arial" panose="020B0604020202020204" pitchFamily="34" charset="0"/>
                <a:cs typeface="Arial" panose="020B0604020202020204" pitchFamily="34" charset="0"/>
              </a:rPr>
              <a:t>أع 6: 9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r">
              <a:defRPr/>
            </a:pP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062" name="Rectangle 6"/>
          <p:cNvSpPr>
            <a:spLocks noChangeArrowheads="1"/>
          </p:cNvSpPr>
          <p:nvPr/>
        </p:nvSpPr>
        <p:spPr bwMode="auto">
          <a:xfrm>
            <a:off x="6011863" y="3810000"/>
            <a:ext cx="3132136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r" rtl="1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ar-JO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العبيد</a:t>
            </a:r>
            <a:endParaRPr lang="en-US" sz="3600" b="1" dirty="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6011863" y="2641600"/>
            <a:ext cx="3132136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r" rtl="1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ar-JO" sz="36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الأحرار</a:t>
            </a:r>
            <a:endParaRPr lang="en-US" sz="3600" b="1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692150"/>
            <a:ext cx="5724525" cy="1143000"/>
          </a:xfrm>
        </p:spPr>
        <p:txBody>
          <a:bodyPr/>
          <a:lstStyle/>
          <a:p>
            <a:pPr eaLnBrk="1" hangingPunct="1">
              <a:defRPr/>
            </a:pPr>
            <a:r>
              <a:rPr lang="ar-JO" dirty="0"/>
              <a:t>الطبقات الإجتماعية</a:t>
            </a:r>
            <a:endParaRPr lang="en-US" dirty="0"/>
          </a:p>
        </p:txBody>
      </p:sp>
      <p:sp>
        <p:nvSpPr>
          <p:cNvPr id="45069" name="Text Box 13"/>
          <p:cNvSpPr txBox="1">
            <a:spLocks noChangeArrowheads="1"/>
          </p:cNvSpPr>
          <p:nvPr/>
        </p:nvSpPr>
        <p:spPr bwMode="auto">
          <a:xfrm>
            <a:off x="8534400" y="76200"/>
            <a:ext cx="5309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ar-JO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98</a:t>
            </a:r>
            <a:endParaRPr lang="en-US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7764" name="TextBox 14"/>
          <p:cNvSpPr txBox="1">
            <a:spLocks noChangeArrowheads="1"/>
          </p:cNvSpPr>
          <p:nvPr/>
        </p:nvSpPr>
        <p:spPr bwMode="auto">
          <a:xfrm>
            <a:off x="0" y="1844675"/>
            <a:ext cx="5867400" cy="2308324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r"/>
            <a:r>
              <a:rPr lang="ar-JO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13لَيْسَ لأَحَدٍ حُبٌّ أَعْظَمُ مِنْ هذَا: أَنْ يَضَعَ أَحَدٌ نَفْسَهُ لأَجْلِ أ</a:t>
            </a:r>
            <a:r>
              <a:rPr lang="ar-JO" altLang="ja-JP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َحِبَّائِه</a:t>
            </a:r>
            <a:r>
              <a:rPr lang="ar-JO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ِ. 14أَنْتُمْ </a:t>
            </a:r>
            <a:r>
              <a:rPr lang="ar-JO" altLang="ja-JP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أَحِبَّائِي</a:t>
            </a:r>
            <a:r>
              <a:rPr lang="ar-JO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 إِنْ فَعَلْتُمْ مَا أُوصِيكُمْ بِهِ. 15لاَ أَعُودُ أُسَمِّيكُمْ عَبِيدًا، لأَنَّ الْعَبْدَ لاَ يَعْلَمُ مَا يَعْمَلُ سَيِّدُهُ، لكِنِّي قَدْ سَمَّيْتُكُمْ </a:t>
            </a:r>
            <a:r>
              <a:rPr lang="ar-JO" altLang="ja-JP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أَحِبَّاءَ</a:t>
            </a:r>
            <a:r>
              <a:rPr lang="ar-JO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 لأَنِّي أَعْلَمْتُكُمْ بِكُلِّ مَا سَمِعْتُهُ مِنْ أَبِي.</a:t>
            </a:r>
          </a:p>
          <a:p>
            <a:pPr algn="r"/>
            <a:r>
              <a:rPr lang="ar-JO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ar-JO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يوحنا 15: 13-15</a:t>
            </a: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0" y="76200"/>
            <a:ext cx="5940425" cy="615950"/>
          </a:xfrm>
          <a:prstGeom prst="rect">
            <a:avLst/>
          </a:prstGeom>
          <a:solidFill>
            <a:srgbClr val="660066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r>
              <a:rPr lang="ar-JO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كان الأحرار يدعون أصدقاء أيضاً</a:t>
            </a: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40424" y="304800"/>
            <a:ext cx="3203575" cy="609600"/>
          </a:xfrm>
        </p:spPr>
        <p:txBody>
          <a:bodyPr/>
          <a:lstStyle/>
          <a:p>
            <a:pPr algn="r" rtl="1" eaLnBrk="1" hangingPunct="1">
              <a:lnSpc>
                <a:spcPct val="90000"/>
              </a:lnSpc>
              <a:defRPr/>
            </a:pPr>
            <a:r>
              <a:rPr lang="ar-JO" sz="3600" dirty="0"/>
              <a:t>الأرستقراطيون</a:t>
            </a:r>
            <a:endParaRPr lang="en-US" sz="3600" dirty="0"/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5940425" y="1473200"/>
            <a:ext cx="3203574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r" rtl="1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ar-JO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العامة</a:t>
            </a:r>
            <a:endParaRPr lang="en-US" sz="3600" b="1" dirty="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5940424" y="2641600"/>
            <a:ext cx="32035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r" rtl="1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ar-JO" sz="36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الأحرار</a:t>
            </a:r>
            <a:endParaRPr lang="en-US" sz="3600" b="1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062" name="Rectangle 6"/>
          <p:cNvSpPr>
            <a:spLocks noChangeArrowheads="1"/>
          </p:cNvSpPr>
          <p:nvPr/>
        </p:nvSpPr>
        <p:spPr bwMode="auto">
          <a:xfrm>
            <a:off x="5940425" y="3810000"/>
            <a:ext cx="3203574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r" rtl="1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ar-JO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العبيد</a:t>
            </a:r>
            <a:endParaRPr lang="en-US" sz="3600" b="1" dirty="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770" name="AutoShape 7"/>
          <p:cNvSpPr>
            <a:spLocks noChangeArrowheads="1"/>
          </p:cNvSpPr>
          <p:nvPr/>
        </p:nvSpPr>
        <p:spPr bwMode="auto">
          <a:xfrm rot="5400000">
            <a:off x="6578600" y="1038225"/>
            <a:ext cx="533400" cy="28575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771" name="AutoShape 8"/>
          <p:cNvSpPr>
            <a:spLocks noChangeArrowheads="1"/>
          </p:cNvSpPr>
          <p:nvPr/>
        </p:nvSpPr>
        <p:spPr bwMode="auto">
          <a:xfrm rot="5400000">
            <a:off x="6578600" y="2219325"/>
            <a:ext cx="533400" cy="28575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772" name="AutoShape 9"/>
          <p:cNvSpPr>
            <a:spLocks noChangeArrowheads="1"/>
          </p:cNvSpPr>
          <p:nvPr/>
        </p:nvSpPr>
        <p:spPr bwMode="auto">
          <a:xfrm rot="5400000">
            <a:off x="6578600" y="3400425"/>
            <a:ext cx="533400" cy="28575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09" name="Picture 10" descr="Slav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0" name="Rectangle 11"/>
          <p:cNvSpPr>
            <a:spLocks noChangeArrowheads="1"/>
          </p:cNvSpPr>
          <p:nvPr/>
        </p:nvSpPr>
        <p:spPr bwMode="auto">
          <a:xfrm>
            <a:off x="3429000" y="1143000"/>
            <a:ext cx="2209800" cy="52578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0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429000" y="0"/>
            <a:ext cx="5715000" cy="11430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ar-JO" dirty="0"/>
              <a:t>الطبقات الإجتماعية</a:t>
            </a:r>
            <a:endParaRPr lang="en-US" dirty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03848" y="1905000"/>
            <a:ext cx="2434953" cy="609600"/>
          </a:xfrm>
        </p:spPr>
        <p:txBody>
          <a:bodyPr/>
          <a:lstStyle/>
          <a:p>
            <a:pPr algn="r" rtl="1" eaLnBrk="1" hangingPunct="1">
              <a:defRPr/>
            </a:pPr>
            <a:r>
              <a:rPr lang="ar-JO" sz="2800" dirty="0"/>
              <a:t>(الأرستقراطية)</a:t>
            </a:r>
            <a:endParaRPr lang="en-US" sz="2800" dirty="0"/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3429000" y="3073400"/>
            <a:ext cx="2209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r" rtl="1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ar-JO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العامة</a:t>
            </a:r>
            <a:endParaRPr lang="en-US" sz="2800" b="1" dirty="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3429000" y="4241800"/>
            <a:ext cx="2209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r" rtl="1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ar-JO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الأحرار</a:t>
            </a:r>
            <a:endParaRPr lang="en-US" sz="2800" b="1" dirty="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3429000" y="5410200"/>
            <a:ext cx="2209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r" rtl="1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ar-JO" sz="28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العبيد</a:t>
            </a:r>
            <a:endParaRPr lang="en-US" sz="2800" b="1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816" name="AutoShape 7"/>
          <p:cNvSpPr>
            <a:spLocks noChangeArrowheads="1"/>
          </p:cNvSpPr>
          <p:nvPr/>
        </p:nvSpPr>
        <p:spPr bwMode="auto">
          <a:xfrm rot="5400000">
            <a:off x="4191000" y="2514600"/>
            <a:ext cx="533400" cy="5334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817" name="AutoShape 8"/>
          <p:cNvSpPr>
            <a:spLocks noChangeArrowheads="1"/>
          </p:cNvSpPr>
          <p:nvPr/>
        </p:nvSpPr>
        <p:spPr bwMode="auto">
          <a:xfrm rot="5400000">
            <a:off x="4191000" y="3695700"/>
            <a:ext cx="533400" cy="5334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818" name="AutoShape 9"/>
          <p:cNvSpPr>
            <a:spLocks noChangeArrowheads="1"/>
          </p:cNvSpPr>
          <p:nvPr/>
        </p:nvSpPr>
        <p:spPr bwMode="auto">
          <a:xfrm rot="5400000">
            <a:off x="4191000" y="4876800"/>
            <a:ext cx="533400" cy="5334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093" name="Text Box 13"/>
          <p:cNvSpPr txBox="1">
            <a:spLocks noChangeArrowheads="1"/>
          </p:cNvSpPr>
          <p:nvPr/>
        </p:nvSpPr>
        <p:spPr bwMode="auto">
          <a:xfrm>
            <a:off x="8534400" y="76200"/>
            <a:ext cx="5309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ar-JO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98</a:t>
            </a:r>
            <a:endParaRPr lang="en-US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67544" y="386661"/>
            <a:ext cx="2592288" cy="954107"/>
          </a:xfrm>
          <a:prstGeom prst="rect">
            <a:avLst/>
          </a:prstGeom>
          <a:solidFill>
            <a:srgbClr val="80000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ar-JO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وصول             العبيد الجدد</a:t>
            </a:r>
            <a:endParaRPr lang="x-none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9144000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525" y="-26988"/>
            <a:ext cx="9153525" cy="1008063"/>
          </a:xfrm>
          <a:solidFill>
            <a:srgbClr val="000514"/>
          </a:solidFill>
        </p:spPr>
        <p:txBody>
          <a:bodyPr/>
          <a:lstStyle/>
          <a:p>
            <a:pPr>
              <a:defRPr/>
            </a:pPr>
            <a:r>
              <a:rPr lang="ar-JO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العبودية في الإمبراطورية الرومانية</a:t>
            </a:r>
            <a:endParaRPr lang="en-US" sz="4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8151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-172"/>
            <a:ext cx="4861908" cy="462307"/>
          </a:xfrm>
          <a:solidFill>
            <a:srgbClr val="FF0066"/>
          </a:solidFill>
          <a:ln w="12700" cap="sq"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l" eaLnBrk="1" hangingPunct="1">
              <a:defRPr/>
            </a:pPr>
            <a:r>
              <a:rPr lang="ar-JO" sz="2400" kern="1200" dirty="0">
                <a:solidFill>
                  <a:srgbClr val="FFFFFF"/>
                </a:solidFill>
                <a:ea typeface="+mn-ea"/>
              </a:rPr>
              <a:t>ملامح العبودية في عهد الإمبراطورية الرومانية</a:t>
            </a:r>
            <a:endParaRPr lang="en-US" sz="2400" kern="1200" dirty="0">
              <a:solidFill>
                <a:srgbClr val="FFFFFF"/>
              </a:solidFill>
              <a:ea typeface="+mn-ea"/>
            </a:endParaRPr>
          </a:p>
        </p:txBody>
      </p:sp>
      <p:sp>
        <p:nvSpPr>
          <p:cNvPr id="71682" name="Rectangle 6"/>
          <p:cNvSpPr>
            <a:spLocks noChangeArrowheads="1"/>
          </p:cNvSpPr>
          <p:nvPr/>
        </p:nvSpPr>
        <p:spPr bwMode="auto">
          <a:xfrm>
            <a:off x="1371600" y="1371600"/>
            <a:ext cx="7620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r" rtl="1" eaLnBrk="1" hangingPunct="1">
              <a:spcBef>
                <a:spcPct val="20000"/>
              </a:spcBef>
              <a:buClr>
                <a:srgbClr val="996600"/>
              </a:buClr>
              <a:buFont typeface="Wingdings" pitchFamily="2" charset="2"/>
              <a:buChar char="w"/>
            </a:pPr>
            <a:r>
              <a:rPr lang="ar-JO" alt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الدخول في العبودية</a:t>
            </a:r>
            <a:endParaRPr lang="en-US" altLang="en-US" sz="2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r" rtl="1" eaLnBrk="1" hangingPunct="1">
              <a:spcBef>
                <a:spcPct val="20000"/>
              </a:spcBef>
              <a:buSzPct val="95000"/>
              <a:buFontTx/>
              <a:buChar char="–"/>
            </a:pPr>
            <a:r>
              <a:rPr lang="ar-JO" alt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الفتوحات العسكرية الرومانية</a:t>
            </a:r>
            <a:endParaRPr lang="en-US" altLang="en-US" sz="2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r" rtl="1" eaLnBrk="1" hangingPunct="1">
              <a:spcBef>
                <a:spcPct val="20000"/>
              </a:spcBef>
              <a:buSzPct val="95000"/>
              <a:buFontTx/>
              <a:buChar char="–"/>
            </a:pPr>
            <a:r>
              <a:rPr lang="ar-JO" alt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التكاثر الطبيعي</a:t>
            </a:r>
            <a:endParaRPr lang="en-US" altLang="en-US" sz="2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r" rtl="1" eaLnBrk="1" hangingPunct="1">
              <a:spcBef>
                <a:spcPct val="20000"/>
              </a:spcBef>
              <a:buSzPct val="95000"/>
              <a:buFontTx/>
              <a:buChar char="–"/>
            </a:pPr>
            <a:r>
              <a:rPr lang="ar-JO" alt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الإنقاذ من الفضيحة</a:t>
            </a:r>
            <a:endParaRPr lang="en-US" altLang="en-US" sz="2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r" rtl="1" eaLnBrk="1" hangingPunct="1">
              <a:spcBef>
                <a:spcPct val="20000"/>
              </a:spcBef>
              <a:buSzPct val="95000"/>
              <a:buFontTx/>
              <a:buChar char="–"/>
            </a:pPr>
            <a:r>
              <a:rPr lang="ar-JO" alt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التجارة الدولية</a:t>
            </a:r>
            <a:endParaRPr lang="en-US" altLang="en-US" sz="2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r" rtl="1" eaLnBrk="1" hangingPunct="1">
              <a:spcBef>
                <a:spcPct val="20000"/>
              </a:spcBef>
              <a:buSzPct val="95000"/>
              <a:buFontTx/>
              <a:buChar char="–"/>
            </a:pPr>
            <a:r>
              <a:rPr lang="ar-JO" alt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القرصنة</a:t>
            </a:r>
            <a:endParaRPr lang="en-US" altLang="en-US" sz="2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r" rtl="1" eaLnBrk="1" hangingPunct="1">
              <a:spcBef>
                <a:spcPct val="20000"/>
              </a:spcBef>
              <a:buSzPct val="95000"/>
              <a:buFontTx/>
              <a:buChar char="–"/>
            </a:pPr>
            <a:r>
              <a:rPr lang="ar-JO" alt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بيع أنفسهم للعبودية لأسباب عديدة</a:t>
            </a:r>
            <a:endParaRPr lang="en-US" altLang="en-US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2568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1123950"/>
            <a:ext cx="8640762" cy="564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525" y="-26988"/>
            <a:ext cx="9153525" cy="1008063"/>
          </a:xfrm>
          <a:solidFill>
            <a:srgbClr val="000514"/>
          </a:solidFill>
        </p:spPr>
        <p:txBody>
          <a:bodyPr/>
          <a:lstStyle/>
          <a:p>
            <a:pPr>
              <a:defRPr/>
            </a:pPr>
            <a:r>
              <a:rPr lang="ar-JO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العبودية في الإمبراطورية الرومانية</a:t>
            </a:r>
            <a:endParaRPr lang="en-US" sz="4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251520" y="2492896"/>
            <a:ext cx="8136904" cy="338437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>
              <a:defRPr/>
            </a:pPr>
            <a:r>
              <a:rPr lang="ar-JO" sz="3600" b="1" dirty="0">
                <a:solidFill>
                  <a:srgbClr val="FFFFFF"/>
                </a:solidFill>
                <a:effectLst>
                  <a:glow rad="203200">
                    <a:srgbClr val="000000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كان العبد تحت تصرف سيده تمامًا؛ لأصغر مخالفة يمكن أن يُجلد أو يُشوه أو يصلب أو يُلقى إلى  الوحوش البرية</a:t>
            </a:r>
          </a:p>
          <a:p>
            <a:pPr>
              <a:defRPr/>
            </a:pPr>
            <a:endParaRPr lang="ar-JO" sz="3600" b="1" dirty="0">
              <a:solidFill>
                <a:srgbClr val="FFFFFF"/>
              </a:solidFill>
              <a:effectLst>
                <a:glow rad="203200">
                  <a:srgbClr val="000000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ar-JO" sz="2400" b="1" dirty="0">
                <a:solidFill>
                  <a:srgbClr val="FFFFFF"/>
                </a:solidFill>
                <a:effectLst>
                  <a:glow rad="203200">
                    <a:srgbClr val="000000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(ج.ب. لايتفوت، </a:t>
            </a:r>
          </a:p>
          <a:p>
            <a:pPr>
              <a:defRPr/>
            </a:pPr>
            <a:r>
              <a:rPr lang="ar-JO" sz="2400" b="1" dirty="0">
                <a:solidFill>
                  <a:srgbClr val="FFFFFF"/>
                </a:solidFill>
                <a:effectLst>
                  <a:glow rad="203200">
                    <a:srgbClr val="000000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رسائل القديس بولس إلى أهل كولوسي </a:t>
            </a:r>
          </a:p>
          <a:p>
            <a:pPr>
              <a:defRPr/>
            </a:pPr>
            <a:r>
              <a:rPr lang="ar-JO" sz="2400" b="1" dirty="0">
                <a:solidFill>
                  <a:srgbClr val="FFFFFF"/>
                </a:solidFill>
                <a:effectLst>
                  <a:glow rad="203200">
                    <a:srgbClr val="000000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وإلى فليمون، 321)</a:t>
            </a:r>
            <a:endParaRPr lang="en-US" sz="2400" b="1" dirty="0">
              <a:solidFill>
                <a:srgbClr val="FFFFFF"/>
              </a:solidFill>
              <a:effectLst>
                <a:glow rad="203200">
                  <a:srgbClr val="000000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330295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6248400" y="228600"/>
            <a:ext cx="2514600" cy="3505200"/>
          </a:xfrm>
        </p:spPr>
        <p:txBody>
          <a:bodyPr/>
          <a:lstStyle/>
          <a:p>
            <a:pPr eaLnBrk="1" hangingPunct="1"/>
            <a:r>
              <a:rPr lang="en-US" altLang="en-US" sz="4000" dirty="0"/>
              <a:t>Features of slavery during Roman</a:t>
            </a:r>
          </a:p>
        </p:txBody>
      </p:sp>
      <p:pic>
        <p:nvPicPr>
          <p:cNvPr id="69634" name="Picture 3" descr="Image5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0"/>
            <a:ext cx="3995737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Text Box 4"/>
          <p:cNvSpPr txBox="1">
            <a:spLocks noChangeArrowheads="1"/>
          </p:cNvSpPr>
          <p:nvPr/>
        </p:nvSpPr>
        <p:spPr bwMode="auto">
          <a:xfrm>
            <a:off x="6431263" y="3860800"/>
            <a:ext cx="17107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ar-JO" alt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بيع عبد في تجارة </a:t>
            </a:r>
          </a:p>
          <a:p>
            <a:pPr algn="ctr" eaLnBrk="1" hangingPunct="1"/>
            <a:r>
              <a:rPr lang="ar-JO" alt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العبيد الرومانية</a:t>
            </a:r>
            <a:endParaRPr lang="en-US" altLang="en-US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636" name="Rectangle 5"/>
          <p:cNvSpPr>
            <a:spLocks noChangeArrowheads="1"/>
          </p:cNvSpPr>
          <p:nvPr/>
        </p:nvSpPr>
        <p:spPr bwMode="auto">
          <a:xfrm>
            <a:off x="1295400" y="533400"/>
            <a:ext cx="3852863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ar-JO" alt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عندما غزا الرومان البحر الأبيض المتوسط، أخذوا ملايين العبيد إلى إيطاليا.             كان الإيطاليون من كبار المستوردين للعبيد حيث كان العبيد يمثلون 40 بالمائة من السكان</a:t>
            </a:r>
          </a:p>
          <a:p>
            <a:pPr algn="r" eaLnBrk="1" hangingPunct="1">
              <a:spcBef>
                <a:spcPct val="50000"/>
              </a:spcBef>
            </a:pPr>
            <a:r>
              <a:rPr lang="ar-JO" alt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القوانين التي عززت أو قيدت نظام العبيد الروماني:</a:t>
            </a:r>
          </a:p>
          <a:p>
            <a:pPr algn="r" eaLnBrk="1" hangingPunct="1">
              <a:spcBef>
                <a:spcPct val="50000"/>
              </a:spcBef>
            </a:pPr>
            <a:r>
              <a:rPr lang="ar-JO" alt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ليكس بوتيليا (326 قبل الميلاد)</a:t>
            </a:r>
          </a:p>
          <a:p>
            <a:pPr algn="r" eaLnBrk="1" hangingPunct="1">
              <a:spcBef>
                <a:spcPct val="50000"/>
              </a:spcBef>
            </a:pPr>
            <a:r>
              <a:rPr lang="ar-JO" alt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ليكس إيليا سينتيا (4 م)</a:t>
            </a:r>
          </a:p>
          <a:p>
            <a:pPr algn="r" eaLnBrk="1" hangingPunct="1">
              <a:spcBef>
                <a:spcPct val="50000"/>
              </a:spcBef>
            </a:pPr>
            <a:r>
              <a:rPr lang="ar-JO" alt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ليكس فوفيا كانينيا (2 م)</a:t>
            </a:r>
          </a:p>
          <a:p>
            <a:pPr algn="r" eaLnBrk="1" hangingPunct="1">
              <a:spcBef>
                <a:spcPct val="50000"/>
              </a:spcBef>
            </a:pPr>
            <a:r>
              <a:rPr lang="ar-JO" alt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ليكس لونيا سوربانا</a:t>
            </a:r>
            <a:endParaRPr lang="en-US" altLang="en-US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637" name="Text Box 8"/>
          <p:cNvSpPr txBox="1">
            <a:spLocks noChangeArrowheads="1"/>
          </p:cNvSpPr>
          <p:nvPr/>
        </p:nvSpPr>
        <p:spPr bwMode="auto">
          <a:xfrm>
            <a:off x="0" y="0"/>
            <a:ext cx="4860626" cy="461665"/>
          </a:xfrm>
          <a:prstGeom prst="rect">
            <a:avLst/>
          </a:prstGeom>
          <a:solidFill>
            <a:srgbClr val="FF00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ar-JO" alt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ملامح العبودية في عهد الإمبراطورية الرومانية</a:t>
            </a:r>
            <a:endParaRPr lang="en-US" altLang="en-US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7730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4648200" cy="13716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ar-JO" dirty="0"/>
              <a:t>المؤسسات الإجتماعية الرومانية</a:t>
            </a:r>
            <a:endParaRPr lang="en-US" dirty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00800" y="1676400"/>
            <a:ext cx="2743200" cy="4525963"/>
          </a:xfrm>
        </p:spPr>
        <p:txBody>
          <a:bodyPr/>
          <a:lstStyle/>
          <a:p>
            <a:pPr algn="r" rtl="1" eaLnBrk="1" hangingPunct="1">
              <a:defRPr/>
            </a:pPr>
            <a:r>
              <a:rPr lang="ar-JO" sz="2800" dirty="0"/>
              <a:t>كانت الجمعيات التطوعية عبارة عن أندية يمكن لأي شخص الانضمام إليها، على عكس الجمعيات اليهودية المغلقة في وجه الغرباء</a:t>
            </a:r>
            <a:endParaRPr lang="en-US" sz="2800" dirty="0"/>
          </a:p>
        </p:txBody>
      </p:sp>
      <p:pic>
        <p:nvPicPr>
          <p:cNvPr id="121859" name="Picture 4" descr="Torah at W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84300"/>
            <a:ext cx="6324600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Rot="1" noChangeArrowheads="1"/>
          </p:cNvSpPr>
          <p:nvPr/>
        </p:nvSpPr>
        <p:spPr bwMode="auto">
          <a:xfrm>
            <a:off x="5364163" y="0"/>
            <a:ext cx="37798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4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Koinonia</a:t>
            </a:r>
          </a:p>
        </p:txBody>
      </p:sp>
      <p:pic>
        <p:nvPicPr>
          <p:cNvPr id="121861" name="Picture 1" descr="koinonia-wide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400" y="0"/>
            <a:ext cx="327660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-36513" y="1341438"/>
            <a:ext cx="2736851" cy="1800225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pitchFamily="-112" charset="-128"/>
                <a:cs typeface="Arial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charset="0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pitchFamily="-112" charset="-128"/>
                <a:cs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pitchFamily="-112" charset="-128"/>
                <a:cs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pitchFamily="-112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-11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-11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-11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-11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2" charset="-128"/>
              </a:defRPr>
            </a:lvl9pPr>
          </a:lstStyle>
          <a:p>
            <a:pPr marL="0" indent="0" algn="ctr" eaLnBrk="1" hangingPunct="1">
              <a:buFont typeface="Wingdings" charset="0"/>
              <a:buNone/>
              <a:defRPr/>
            </a:pPr>
            <a:r>
              <a:rPr lang="ar-JO" sz="1800" b="1" dirty="0">
                <a:latin typeface="Arial" panose="020B0604020202020204" pitchFamily="34" charset="0"/>
                <a:cs typeface="Arial" panose="020B0604020202020204" pitchFamily="34" charset="0"/>
              </a:rPr>
              <a:t>صبي يهودي يحتفل بحفل بلوغه، يقرأ من لفافة التوراة، عند الحائط الغربي في القدس.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8534400" y="76200"/>
            <a:ext cx="5309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ar-JO" b="1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98</a:t>
            </a:r>
            <a:endParaRPr lang="en-US" b="1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4648200" cy="13716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ar-JO" dirty="0"/>
              <a:t>المؤسسات الإجتماعية الرومانية</a:t>
            </a:r>
            <a:endParaRPr lang="en-US" dirty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00800" y="1676400"/>
            <a:ext cx="2743200" cy="4525963"/>
          </a:xfrm>
        </p:spPr>
        <p:txBody>
          <a:bodyPr/>
          <a:lstStyle/>
          <a:p>
            <a:pPr algn="r" rtl="1" eaLnBrk="1" hangingPunct="1">
              <a:defRPr/>
            </a:pPr>
            <a:r>
              <a:rPr lang="ar-JO" sz="2800" dirty="0"/>
              <a:t>جمعيات تطوعية رومانية</a:t>
            </a:r>
            <a:endParaRPr lang="en-US" sz="2800" dirty="0"/>
          </a:p>
        </p:txBody>
      </p:sp>
      <p:sp>
        <p:nvSpPr>
          <p:cNvPr id="6" name="Rectangle 2"/>
          <p:cNvSpPr txBox="1">
            <a:spLocks noRot="1" noChangeArrowheads="1"/>
          </p:cNvSpPr>
          <p:nvPr/>
        </p:nvSpPr>
        <p:spPr bwMode="auto">
          <a:xfrm>
            <a:off x="5004048" y="0"/>
            <a:ext cx="413995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ar-JO" sz="4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المجتمع</a:t>
            </a:r>
            <a:endParaRPr lang="en-US" sz="44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3908" name="Picture 2" descr="Early-church-worship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16113"/>
            <a:ext cx="6375400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8534400" y="76200"/>
            <a:ext cx="5309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ar-JO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98</a:t>
            </a:r>
            <a:endParaRPr lang="en-US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 descr="Green marble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304800" y="306388"/>
            <a:ext cx="8686800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endParaRPr lang="ar-JO" sz="3600" b="1" dirty="0">
              <a:solidFill>
                <a:schemeClr val="bg1"/>
              </a:solidFill>
              <a:latin typeface="Arial" panose="020B0604020202020204" pitchFamily="34" charset="0"/>
              <a:ea typeface="Times New Roman" charset="0"/>
              <a:cs typeface="Arial" panose="020B0604020202020204" pitchFamily="34" charset="0"/>
            </a:endParaRPr>
          </a:p>
          <a:p>
            <a:pPr algn="r" eaLnBrk="1" hangingPunct="1">
              <a:spcBef>
                <a:spcPct val="50000"/>
              </a:spcBef>
              <a:defRPr/>
            </a:pPr>
            <a:r>
              <a:rPr lang="ar-JO" sz="3600" b="1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1. هذه الفترة الزمنية تسمى أيضاً سنوات </a:t>
            </a:r>
            <a:r>
              <a:rPr lang="ar-JO" sz="3600" b="1" u="sng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الصمت</a:t>
            </a:r>
          </a:p>
          <a:p>
            <a:pPr algn="r" eaLnBrk="1" hangingPunct="1">
              <a:spcBef>
                <a:spcPct val="50000"/>
              </a:spcBef>
              <a:defRPr/>
            </a:pPr>
            <a:r>
              <a:rPr lang="ar-JO" sz="3600" b="1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2. من العائلات البارزة في هذه الفترة </a:t>
            </a:r>
            <a:r>
              <a:rPr lang="ar-JO" sz="3600" b="1" u="sng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المكابيون</a:t>
            </a:r>
            <a:r>
              <a:rPr lang="ar-JO" sz="3600" b="1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</a:t>
            </a:r>
          </a:p>
          <a:p>
            <a:pPr algn="r" eaLnBrk="1" hangingPunct="1">
              <a:spcBef>
                <a:spcPct val="50000"/>
              </a:spcBef>
              <a:defRPr/>
            </a:pPr>
            <a:r>
              <a:rPr lang="ar-JO" sz="3600" b="1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   و</a:t>
            </a:r>
            <a:r>
              <a:rPr lang="ar-JO" sz="3600" b="1" u="sng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الهشمونيون</a:t>
            </a:r>
          </a:p>
          <a:p>
            <a:pPr algn="r" eaLnBrk="1" hangingPunct="1">
              <a:spcBef>
                <a:spcPct val="50000"/>
              </a:spcBef>
              <a:defRPr/>
            </a:pPr>
            <a:r>
              <a:rPr lang="ar-JO" sz="3600" b="1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3. التحدي الأكبر للعلمنة جاء من ثقافة ــــــــــــــــــــــــــ</a:t>
            </a:r>
          </a:p>
          <a:p>
            <a:pPr algn="r" eaLnBrk="1" hangingPunct="1">
              <a:spcBef>
                <a:spcPct val="50000"/>
              </a:spcBef>
              <a:defRPr/>
            </a:pPr>
            <a:r>
              <a:rPr lang="ar-JO" sz="3600" b="1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4. ص   خ   كان المجمع اسماً آخر للهيكل</a:t>
            </a:r>
          </a:p>
        </p:txBody>
      </p:sp>
      <p:sp>
        <p:nvSpPr>
          <p:cNvPr id="58371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228600"/>
            <a:ext cx="8686800" cy="838200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ar-JO" sz="4000" dirty="0">
                <a:solidFill>
                  <a:schemeClr val="bg1"/>
                </a:solidFill>
              </a:rPr>
              <a:t>مراجعة: فترة ما بين العهدين</a:t>
            </a:r>
            <a:endParaRPr lang="en-US" dirty="0"/>
          </a:p>
        </p:txBody>
      </p:sp>
    </p:spTree>
  </p:cSld>
  <p:clrMapOvr>
    <a:masterClrMapping/>
  </p:clrMapOvr>
  <p:transition spd="med">
    <p:randomBar dir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4648200" cy="13716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ar-JO" dirty="0"/>
              <a:t>المؤسسات الإجتماعية الرومانية</a:t>
            </a:r>
            <a:endParaRPr lang="en-US" dirty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2950" y="2143125"/>
            <a:ext cx="2016125" cy="4525963"/>
          </a:xfrm>
        </p:spPr>
        <p:txBody>
          <a:bodyPr/>
          <a:lstStyle/>
          <a:p>
            <a:pPr marL="0" indent="0" algn="r" eaLnBrk="1" hangingPunct="1">
              <a:buFont typeface="Wingdings" charset="0"/>
              <a:buNone/>
              <a:defRPr/>
            </a:pPr>
            <a:r>
              <a:rPr lang="ar-JO" sz="2800" dirty="0"/>
              <a:t>تعمل حركة الكنيسة المنزلية اليوم على إحياء بعض مفاهيم العهد الجديد هذه</a:t>
            </a:r>
            <a:endParaRPr lang="en-US" sz="2800" dirty="0"/>
          </a:p>
        </p:txBody>
      </p:sp>
      <p:sp>
        <p:nvSpPr>
          <p:cNvPr id="6" name="Rectangle 2"/>
          <p:cNvSpPr txBox="1">
            <a:spLocks noRot="1" noChangeArrowheads="1"/>
          </p:cNvSpPr>
          <p:nvPr/>
        </p:nvSpPr>
        <p:spPr bwMode="auto">
          <a:xfrm>
            <a:off x="4800600" y="0"/>
            <a:ext cx="4343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ar-JO" sz="4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المجتمع</a:t>
            </a:r>
            <a:endParaRPr lang="en-US" sz="44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5956" name="Group 1"/>
          <p:cNvGrpSpPr>
            <a:grpSpLocks/>
          </p:cNvGrpSpPr>
          <p:nvPr/>
        </p:nvGrpSpPr>
        <p:grpSpPr bwMode="auto">
          <a:xfrm>
            <a:off x="-36513" y="1779588"/>
            <a:ext cx="7019926" cy="5105400"/>
            <a:chOff x="-36512" y="1779588"/>
            <a:chExt cx="7020272" cy="5105796"/>
          </a:xfrm>
        </p:grpSpPr>
        <p:pic>
          <p:nvPicPr>
            <p:cNvPr id="125957" name="Picture 1" descr="Koinonia-Graphic-Small-550x402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41" y="1779588"/>
              <a:ext cx="6985001" cy="5105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2"/>
            <p:cNvSpPr txBox="1">
              <a:spLocks noRot="1" noChangeArrowheads="1"/>
            </p:cNvSpPr>
            <p:nvPr/>
          </p:nvSpPr>
          <p:spPr bwMode="auto">
            <a:xfrm>
              <a:off x="-36512" y="5958212"/>
              <a:ext cx="7020272" cy="927172"/>
            </a:xfrm>
            <a:prstGeom prst="rect">
              <a:avLst/>
            </a:prstGeom>
            <a:gradFill flip="none" rotWithShape="1">
              <a:gsLst>
                <a:gs pos="0">
                  <a:srgbClr val="680000"/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  <a:tileRect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r>
                <a:rPr lang="ar-JO" sz="4400" b="1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مجتمع المجموعات الصغيرة</a:t>
              </a:r>
              <a:endParaRPr lang="en-US" sz="5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8534400" y="76200"/>
            <a:ext cx="5309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ar-JO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98</a:t>
            </a:r>
            <a:endParaRPr lang="en-US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5400" y="274638"/>
            <a:ext cx="9083675" cy="1143000"/>
          </a:xfrm>
        </p:spPr>
        <p:txBody>
          <a:bodyPr/>
          <a:lstStyle/>
          <a:p>
            <a:pPr eaLnBrk="1" hangingPunct="1">
              <a:defRPr/>
            </a:pPr>
            <a:r>
              <a:rPr lang="ar-JO" sz="4000" dirty="0"/>
              <a:t>يمكن لأعضاء مجتمع المدينة                    الإستئناف أمام منتدى روما</a:t>
            </a:r>
            <a:endParaRPr lang="en-US" sz="4000" dirty="0"/>
          </a:p>
        </p:txBody>
      </p:sp>
      <p:pic>
        <p:nvPicPr>
          <p:cNvPr id="128002" name="Picture 4" descr="Forum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1606550"/>
            <a:ext cx="9201151" cy="527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8534400" y="76200"/>
            <a:ext cx="5052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ar-JO" b="1" dirty="0">
                <a:latin typeface="Arial" panose="020B0604020202020204" pitchFamily="34" charset="0"/>
                <a:ea typeface="+mn-ea"/>
                <a:cs typeface="+mn-cs"/>
              </a:rPr>
              <a:t>98</a:t>
            </a:r>
            <a:endParaRPr lang="en-US" b="1" dirty="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49" name="Picture 4" descr="Forum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1606550"/>
            <a:ext cx="9201151" cy="527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5400" y="274638"/>
            <a:ext cx="9083675" cy="1143000"/>
          </a:xfrm>
        </p:spPr>
        <p:txBody>
          <a:bodyPr/>
          <a:lstStyle/>
          <a:p>
            <a:pPr eaLnBrk="1" hangingPunct="1">
              <a:defRPr/>
            </a:pPr>
            <a:r>
              <a:rPr lang="ar-JO" sz="4000" dirty="0"/>
              <a:t>تشير المواطنة إلى كونك مواطنًا                        في روما أو إسرائيل</a:t>
            </a:r>
            <a:endParaRPr lang="en-US" sz="4000" dirty="0"/>
          </a:p>
        </p:txBody>
      </p:sp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8534400" y="76200"/>
            <a:ext cx="5052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ar-JO" b="1" dirty="0">
                <a:latin typeface="Arial" panose="020B0604020202020204" pitchFamily="34" charset="0"/>
                <a:ea typeface="+mn-ea"/>
                <a:cs typeface="+mn-cs"/>
              </a:rPr>
              <a:t>98</a:t>
            </a:r>
            <a:endParaRPr lang="en-US" b="1" dirty="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0052" name="Rectangle 1"/>
          <p:cNvSpPr>
            <a:spLocks noChangeArrowheads="1"/>
          </p:cNvSpPr>
          <p:nvPr/>
        </p:nvSpPr>
        <p:spPr bwMode="auto">
          <a:xfrm>
            <a:off x="-36513" y="1557338"/>
            <a:ext cx="9288463" cy="5300662"/>
          </a:xfrm>
          <a:prstGeom prst="rect">
            <a:avLst/>
          </a:prstGeom>
          <a:solidFill>
            <a:schemeClr val="bg2">
              <a:alpha val="7294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3" name="TextBox 2"/>
          <p:cNvSpPr txBox="1"/>
          <p:nvPr/>
        </p:nvSpPr>
        <p:spPr>
          <a:xfrm>
            <a:off x="179388" y="1844675"/>
            <a:ext cx="8640762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ar-JO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أعمال 22: 28 فَأَجَابَ الأَمِيرُ:«أَمَّا أَنَا فَبِمَبْلَغٍ كَبِيرٍ اقْتَنَيْتُ هذِهِ </a:t>
            </a:r>
            <a:r>
              <a:rPr lang="ar-JO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الرَّعَوِيَّة</a:t>
            </a:r>
            <a:r>
              <a:rPr lang="ar-JO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َ». فَقَالَ بُولُسُ:«أَمَّا أَنَا فَقَدْ وُلِدْتُ فِيهَا».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388" y="4437063"/>
            <a:ext cx="8856662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ar-JO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أفسس 2: 12 أَنَّكُمْ كُنْتُمْ فِي ذلِكَ الْوَقْتِ بِدُونِ مَسِيحٍ، أَجْنَبِيِّينَ عَنْ </a:t>
            </a:r>
            <a:r>
              <a:rPr lang="ar-JO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رَعَوِيَّةِ</a:t>
            </a:r>
            <a:r>
              <a:rPr lang="ar-JO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إِسْرَائِيلَ، وَغُرَبَاءَ عَنْ عُهُودِ الْمَوْعِدِ، لاَ رَجَاءَ لَكُمْ، وَبِلاَ إِلهٍ فِي الْعَالَمِ.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7" name="Picture 4" descr="HOushold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0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3657600" cy="2362200"/>
          </a:xfrm>
        </p:spPr>
        <p:txBody>
          <a:bodyPr/>
          <a:lstStyle/>
          <a:p>
            <a:pPr eaLnBrk="1" hangingPunct="1"/>
            <a:r>
              <a:rPr lang="ar-JO" sz="3600" dirty="0">
                <a:solidFill>
                  <a:schemeClr val="bg2"/>
                </a:solidFill>
                <a:effectLst/>
              </a:rPr>
              <a:t>خصائص        المجتمع           الأسري</a:t>
            </a:r>
            <a:endParaRPr lang="en-US" sz="3600" dirty="0">
              <a:solidFill>
                <a:schemeClr val="bg2"/>
              </a:solidFill>
              <a:effectLst/>
            </a:endParaRP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27538" y="3962400"/>
            <a:ext cx="4716462" cy="2895600"/>
          </a:xfrm>
          <a:gradFill rotWithShape="1">
            <a:gsLst>
              <a:gs pos="0">
                <a:srgbClr val="006600">
                  <a:alpha val="67999"/>
                </a:srgbClr>
              </a:gs>
              <a:gs pos="100000">
                <a:srgbClr val="006600">
                  <a:gamma/>
                  <a:shade val="46275"/>
                  <a:invGamma/>
                </a:srgbClr>
              </a:gs>
            </a:gsLst>
            <a:lin ang="5400000" scaled="1"/>
          </a:gradFill>
        </p:spPr>
        <p:txBody>
          <a:bodyPr/>
          <a:lstStyle/>
          <a:p>
            <a:pPr marL="0" indent="0" algn="r" eaLnBrk="1" hangingPunct="1">
              <a:buNone/>
              <a:defRPr/>
            </a:pPr>
            <a:r>
              <a:rPr lang="ar-JO" sz="2800" dirty="0"/>
              <a:t>1. نفس المصدر البيولوجي في نفس العقار</a:t>
            </a:r>
            <a:endParaRPr lang="en-US" sz="2800" dirty="0"/>
          </a:p>
          <a:p>
            <a:pPr marL="0" indent="0" algn="r" eaLnBrk="1" hangingPunct="1">
              <a:buNone/>
              <a:defRPr/>
            </a:pPr>
            <a:r>
              <a:rPr lang="ar-JO" sz="2800" dirty="0"/>
              <a:t>2. التسلسل الهرمي للسلطة</a:t>
            </a:r>
          </a:p>
          <a:p>
            <a:pPr marL="0" indent="0" algn="r" eaLnBrk="1" hangingPunct="1">
              <a:buNone/>
              <a:defRPr/>
            </a:pPr>
            <a:r>
              <a:rPr lang="ar-JO" sz="2800" dirty="0"/>
              <a:t>3. أحرار وعبيد</a:t>
            </a:r>
            <a:endParaRPr lang="en-US" sz="2800" dirty="0"/>
          </a:p>
          <a:p>
            <a:pPr marL="0" indent="0" eaLnBrk="1" hangingPunct="1">
              <a:buNone/>
              <a:defRPr/>
            </a:pPr>
            <a:endParaRPr lang="en-US" sz="2800" dirty="0"/>
          </a:p>
          <a:p>
            <a:pPr marL="0" indent="0" algn="r" eaLnBrk="1" hangingPunct="1">
              <a:buNone/>
              <a:defRPr/>
            </a:pPr>
            <a:r>
              <a:rPr lang="ar-JO" sz="2800" dirty="0"/>
              <a:t>4. الدين المشترك</a:t>
            </a:r>
            <a:endParaRPr lang="en-US" sz="2800" dirty="0"/>
          </a:p>
        </p:txBody>
      </p:sp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8534400" y="76200"/>
            <a:ext cx="47320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ar-JO" sz="2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</a:t>
            </a:r>
            <a:endParaRPr lang="en-US" sz="16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101" name="TextBox 1"/>
          <p:cNvSpPr txBox="1">
            <a:spLocks noChangeArrowheads="1"/>
          </p:cNvSpPr>
          <p:nvPr/>
        </p:nvSpPr>
        <p:spPr bwMode="auto">
          <a:xfrm>
            <a:off x="-36513" y="6577013"/>
            <a:ext cx="9180513" cy="3079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ar-JO" sz="1400" b="1" dirty="0">
                <a:latin typeface="Arial" panose="020B0604020202020204" pitchFamily="34" charset="0"/>
                <a:cs typeface="Arial" panose="020B0604020202020204" pitchFamily="34" charset="0"/>
              </a:rPr>
              <a:t>رونالد د. رونيون، "مبادئ وطرق الكرازة المنزلية، 142 (يناير-مارس 1985)، 64-74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8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5" name="Picture 3" descr="Hom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23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867400" y="0"/>
            <a:ext cx="3276600" cy="1981200"/>
          </a:xfrm>
          <a:solidFill>
            <a:srgbClr val="800080"/>
          </a:solidFill>
        </p:spPr>
        <p:txBody>
          <a:bodyPr/>
          <a:lstStyle/>
          <a:p>
            <a:pPr eaLnBrk="1" hangingPunct="1">
              <a:defRPr/>
            </a:pPr>
            <a:r>
              <a:rPr lang="ar-JO" sz="4000" dirty="0"/>
              <a:t>تداعيات    المجتمع الأسري</a:t>
            </a:r>
            <a:endParaRPr lang="en-US" sz="4000" dirty="0"/>
          </a:p>
        </p:txBody>
      </p:sp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4643437" y="3349625"/>
            <a:ext cx="4421877" cy="3108543"/>
          </a:xfrm>
          <a:prstGeom prst="rect">
            <a:avLst/>
          </a:prstGeom>
          <a:gradFill rotWithShape="1">
            <a:gsLst>
              <a:gs pos="0">
                <a:srgbClr val="472F18"/>
              </a:gs>
              <a:gs pos="100000">
                <a:srgbClr val="996633">
                  <a:alpha val="53998"/>
                </a:srgbClr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r" rtl="1">
              <a:buFontTx/>
              <a:buAutoNum type="arabicPeriod"/>
              <a:defRPr/>
            </a:pPr>
            <a:r>
              <a:rPr lang="ar-JO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التحولات المنزلية</a:t>
            </a:r>
          </a:p>
          <a:p>
            <a:pPr algn="r" rtl="1">
              <a:buFontTx/>
              <a:buAutoNum type="arabicPeriod"/>
              <a:defRPr/>
            </a:pPr>
            <a:r>
              <a:rPr lang="ar-JO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وحدة جسد المسيح</a:t>
            </a:r>
          </a:p>
          <a:p>
            <a:pPr algn="r" rtl="1">
              <a:buFontTx/>
              <a:buAutoNum type="arabicPeriod"/>
              <a:defRPr/>
            </a:pPr>
            <a:r>
              <a:rPr lang="ar-JO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هيكل مرن</a:t>
            </a:r>
            <a:endParaRPr lang="en-US" sz="2800" b="1" dirty="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rtl="1">
              <a:buFontTx/>
              <a:buAutoNum type="arabicPeriod"/>
              <a:defRPr/>
            </a:pPr>
            <a:endParaRPr lang="en-US" sz="2800" b="1" dirty="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rtl="1">
              <a:buFontTx/>
              <a:buAutoNum type="arabicPeriod"/>
              <a:defRPr/>
            </a:pPr>
            <a:endParaRPr lang="en-US" sz="2800" b="1" dirty="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rtl="1">
              <a:buFontTx/>
              <a:buAutoNum type="arabicPeriod"/>
              <a:defRPr/>
            </a:pPr>
            <a:endParaRPr lang="en-US" sz="2800" b="1" dirty="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rtl="1">
              <a:buFontTx/>
              <a:buAutoNum type="arabicPeriod"/>
              <a:defRPr/>
            </a:pPr>
            <a:endParaRPr lang="en-US" sz="2800" b="1" dirty="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422" name="Text Box 6"/>
          <p:cNvSpPr txBox="1">
            <a:spLocks noChangeArrowheads="1"/>
          </p:cNvSpPr>
          <p:nvPr/>
        </p:nvSpPr>
        <p:spPr bwMode="auto">
          <a:xfrm>
            <a:off x="8534400" y="76200"/>
            <a:ext cx="5309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ar-JO" b="1" dirty="0">
                <a:latin typeface="Arial" panose="020B0604020202020204" pitchFamily="34" charset="0"/>
                <a:cs typeface="Arial" panose="020B0604020202020204" pitchFamily="34" charset="0"/>
              </a:rPr>
              <a:t>99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149" name="TextBox 5"/>
          <p:cNvSpPr txBox="1">
            <a:spLocks noChangeArrowheads="1"/>
          </p:cNvSpPr>
          <p:nvPr/>
        </p:nvSpPr>
        <p:spPr bwMode="auto">
          <a:xfrm>
            <a:off x="-36513" y="6577013"/>
            <a:ext cx="9180513" cy="3079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ar-JO" sz="1400" b="1" dirty="0">
                <a:latin typeface="Arial" panose="020B0604020202020204" pitchFamily="34" charset="0"/>
                <a:cs typeface="Arial" panose="020B0604020202020204" pitchFamily="34" charset="0"/>
              </a:rPr>
              <a:t>رونالد د. رونيون، "مبادئ وطرق الكرازة المنزلية، 142 (يناير-مارس 1985)، 64-74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3" name="Picture 3" descr="organic churc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738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4" name="Title 1"/>
          <p:cNvSpPr>
            <a:spLocks noGrp="1"/>
          </p:cNvSpPr>
          <p:nvPr>
            <p:ph type="title"/>
          </p:nvPr>
        </p:nvSpPr>
        <p:spPr>
          <a:xfrm>
            <a:off x="5570538" y="44450"/>
            <a:ext cx="3538537" cy="2520950"/>
          </a:xfrm>
        </p:spPr>
        <p:txBody>
          <a:bodyPr/>
          <a:lstStyle/>
          <a:p>
            <a:r>
              <a:rPr lang="ar-JO" sz="4000" dirty="0">
                <a:solidFill>
                  <a:schemeClr val="bg2"/>
                </a:solidFill>
                <a:effectLst/>
              </a:rPr>
              <a:t>الكنيسة كائن حي أكثر من كونه منظمة</a:t>
            </a:r>
            <a:endParaRPr lang="en-US" sz="4000" dirty="0"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5" name="Picture 3" descr="Hom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23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867400" y="0"/>
            <a:ext cx="3276600" cy="1981200"/>
          </a:xfrm>
          <a:solidFill>
            <a:srgbClr val="800080"/>
          </a:solidFill>
        </p:spPr>
        <p:txBody>
          <a:bodyPr/>
          <a:lstStyle/>
          <a:p>
            <a:pPr eaLnBrk="1" hangingPunct="1">
              <a:defRPr/>
            </a:pPr>
            <a:r>
              <a:rPr lang="ar-JO" sz="4000" dirty="0"/>
              <a:t>تداعيات    المجتمع الأسري</a:t>
            </a:r>
            <a:endParaRPr lang="en-US" sz="4000" dirty="0"/>
          </a:p>
        </p:txBody>
      </p:sp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4643437" y="3349625"/>
            <a:ext cx="4421877" cy="3539430"/>
          </a:xfrm>
          <a:prstGeom prst="rect">
            <a:avLst/>
          </a:prstGeom>
          <a:gradFill rotWithShape="1">
            <a:gsLst>
              <a:gs pos="0">
                <a:srgbClr val="472F18"/>
              </a:gs>
              <a:gs pos="100000">
                <a:srgbClr val="996633">
                  <a:alpha val="53998"/>
                </a:srgbClr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342900" marR="0" lvl="0" indent="-34290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ar-JO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التحولات المنزلية</a:t>
            </a:r>
          </a:p>
          <a:p>
            <a:pPr marL="342900" marR="0" lvl="0" indent="-34290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ar-JO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وحدة جسد المسيح</a:t>
            </a:r>
          </a:p>
          <a:p>
            <a:pPr marL="342900" marR="0" lvl="0" indent="-34290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ar-JO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هيكل مرن</a:t>
            </a:r>
          </a:p>
          <a:p>
            <a:pPr marL="342900" marR="0" lvl="0" indent="-34290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العلاقات</a:t>
            </a:r>
            <a:endParaRPr kumimoji="0" 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342900" marR="0" lvl="0" indent="-34290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342900" marR="0" lvl="0" indent="-34290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342900" marR="0" lvl="0" indent="-34290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342900" marR="0" lvl="0" indent="-34290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0422" name="Text Box 6"/>
          <p:cNvSpPr txBox="1">
            <a:spLocks noChangeArrowheads="1"/>
          </p:cNvSpPr>
          <p:nvPr/>
        </p:nvSpPr>
        <p:spPr bwMode="auto">
          <a:xfrm>
            <a:off x="8534400" y="76200"/>
            <a:ext cx="5309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99</a:t>
            </a: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34149" name="TextBox 5"/>
          <p:cNvSpPr txBox="1">
            <a:spLocks noChangeArrowheads="1"/>
          </p:cNvSpPr>
          <p:nvPr/>
        </p:nvSpPr>
        <p:spPr bwMode="auto">
          <a:xfrm>
            <a:off x="-36513" y="6577013"/>
            <a:ext cx="9180513" cy="3079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رونالد د. رونيون، "مبادئ وطرق الكرازة المنزلية، 142 (يناير-مارس 1985)، 64-74</a:t>
            </a:r>
          </a:p>
        </p:txBody>
      </p:sp>
    </p:spTree>
    <p:extLst>
      <p:ext uri="{BB962C8B-B14F-4D97-AF65-F5344CB8AC3E}">
        <p14:creationId xmlns:p14="http://schemas.microsoft.com/office/powerpoint/2010/main" val="3046731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5" name="Picture 2" descr="house_church_22276_NpAdvHover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500" y="-242888"/>
            <a:ext cx="3600450" cy="5256213"/>
          </a:xfrm>
        </p:spPr>
        <p:txBody>
          <a:bodyPr/>
          <a:lstStyle/>
          <a:p>
            <a:pPr>
              <a:defRPr/>
            </a:pPr>
            <a:r>
              <a:rPr lang="ar-JO" sz="4000" dirty="0"/>
              <a:t>ما ينقص الناس اليوم هو      العلاقات</a:t>
            </a:r>
            <a:endParaRPr lang="en-US" sz="4000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5" name="Picture 3" descr="Hom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23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867400" y="0"/>
            <a:ext cx="3276600" cy="1981200"/>
          </a:xfrm>
          <a:solidFill>
            <a:srgbClr val="800080"/>
          </a:solidFill>
        </p:spPr>
        <p:txBody>
          <a:bodyPr/>
          <a:lstStyle/>
          <a:p>
            <a:pPr eaLnBrk="1" hangingPunct="1">
              <a:defRPr/>
            </a:pPr>
            <a:r>
              <a:rPr lang="ar-JO" sz="4000" dirty="0"/>
              <a:t>تداعيات    المجتمع الأسري</a:t>
            </a:r>
            <a:endParaRPr lang="en-US" sz="4000" dirty="0"/>
          </a:p>
        </p:txBody>
      </p:sp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4643437" y="3349625"/>
            <a:ext cx="4421877" cy="4832092"/>
          </a:xfrm>
          <a:prstGeom prst="rect">
            <a:avLst/>
          </a:prstGeom>
          <a:gradFill rotWithShape="1">
            <a:gsLst>
              <a:gs pos="0">
                <a:srgbClr val="472F18"/>
              </a:gs>
              <a:gs pos="100000">
                <a:srgbClr val="996633">
                  <a:alpha val="53998"/>
                </a:srgbClr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342900" marR="0" lvl="0" indent="-34290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ar-JO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التحولات المنزلية</a:t>
            </a:r>
          </a:p>
          <a:p>
            <a:pPr marL="342900" marR="0" lvl="0" indent="-34290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ar-JO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وحدة جسد المسيح</a:t>
            </a:r>
          </a:p>
          <a:p>
            <a:pPr marL="342900" marR="0" lvl="0" indent="-34290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ar-JO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هيكل مرن</a:t>
            </a:r>
          </a:p>
          <a:p>
            <a:pPr marL="342900" marR="0" lvl="0" indent="-34290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ar-JO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العلاقات</a:t>
            </a:r>
          </a:p>
          <a:p>
            <a:pPr marL="342900" marR="0" lvl="0" indent="-34290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مكان اجتماع الكنيسة</a:t>
            </a:r>
          </a:p>
          <a:p>
            <a:pPr marL="342900" marR="0" lvl="0" indent="-34290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ar-JO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التنوع الإجتماعي</a:t>
            </a:r>
          </a:p>
          <a:p>
            <a:pPr marL="342900" marR="0" lvl="0" indent="-34290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أرضية التجربة</a:t>
            </a:r>
            <a:endParaRPr kumimoji="0" 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342900" marR="0" lvl="0" indent="-34290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342900" marR="0" lvl="0" indent="-34290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342900" marR="0" lvl="0" indent="-34290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342900" marR="0" lvl="0" indent="-34290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0422" name="Text Box 6"/>
          <p:cNvSpPr txBox="1">
            <a:spLocks noChangeArrowheads="1"/>
          </p:cNvSpPr>
          <p:nvPr/>
        </p:nvSpPr>
        <p:spPr bwMode="auto">
          <a:xfrm>
            <a:off x="8534400" y="76200"/>
            <a:ext cx="5309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99</a:t>
            </a: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34149" name="TextBox 5"/>
          <p:cNvSpPr txBox="1">
            <a:spLocks noChangeArrowheads="1"/>
          </p:cNvSpPr>
          <p:nvPr/>
        </p:nvSpPr>
        <p:spPr bwMode="auto">
          <a:xfrm>
            <a:off x="-36513" y="6577013"/>
            <a:ext cx="9180513" cy="3079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رونالد د. رونيون، "مبادئ وطرق الكرازة المنزلية، 142 (يناير-مارس 1985)، 64-74</a:t>
            </a:r>
          </a:p>
        </p:txBody>
      </p:sp>
    </p:spTree>
    <p:extLst>
      <p:ext uri="{BB962C8B-B14F-4D97-AF65-F5344CB8AC3E}">
        <p14:creationId xmlns:p14="http://schemas.microsoft.com/office/powerpoint/2010/main" val="41717971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ar-JO" dirty="0"/>
              <a:t>اختبار أمانة المجتمع الأسري</a:t>
            </a:r>
            <a:endParaRPr lang="en-US" dirty="0"/>
          </a:p>
        </p:txBody>
      </p:sp>
      <p:pic>
        <p:nvPicPr>
          <p:cNvPr id="142338" name="Picture 4" descr="HOushold000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731963"/>
            <a:ext cx="8458200" cy="477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8534400" y="76200"/>
            <a:ext cx="5309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ar-JO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99</a:t>
            </a:r>
            <a:endParaRPr lang="en-US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2340" name="TextBox 4"/>
          <p:cNvSpPr txBox="1">
            <a:spLocks noChangeArrowheads="1"/>
          </p:cNvSpPr>
          <p:nvPr/>
        </p:nvSpPr>
        <p:spPr bwMode="auto">
          <a:xfrm>
            <a:off x="-36513" y="6577013"/>
            <a:ext cx="9180513" cy="3079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ar-JO" sz="1400" b="1" dirty="0">
                <a:latin typeface="Arial" panose="020B0604020202020204" pitchFamily="34" charset="0"/>
                <a:cs typeface="Arial" panose="020B0604020202020204" pitchFamily="34" charset="0"/>
              </a:rPr>
              <a:t>رونالد د. رونيون، "مبادئ وطرق الكرازة المنزلية، 142 (يناير-مارس 1985)، 64-74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 descr="Green marble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304800" y="306388"/>
            <a:ext cx="8686800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endParaRPr lang="ar-JO" sz="3600" b="1" dirty="0">
              <a:solidFill>
                <a:schemeClr val="bg1"/>
              </a:solidFill>
              <a:latin typeface="Arial" panose="020B0604020202020204" pitchFamily="34" charset="0"/>
              <a:ea typeface="Times New Roman" charset="0"/>
              <a:cs typeface="Arial" panose="020B0604020202020204" pitchFamily="34" charset="0"/>
            </a:endParaRPr>
          </a:p>
          <a:p>
            <a:pPr algn="r" eaLnBrk="1" hangingPunct="1">
              <a:spcBef>
                <a:spcPct val="50000"/>
              </a:spcBef>
              <a:defRPr/>
            </a:pPr>
            <a:r>
              <a:rPr lang="ar-JO" sz="3600" b="1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1. هذه الفترة الزمنية تسمى أيضاً سنوات </a:t>
            </a:r>
            <a:r>
              <a:rPr lang="ar-JO" sz="3600" b="1" u="sng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الصمت</a:t>
            </a:r>
          </a:p>
          <a:p>
            <a:pPr algn="r" eaLnBrk="1" hangingPunct="1">
              <a:spcBef>
                <a:spcPct val="50000"/>
              </a:spcBef>
              <a:defRPr/>
            </a:pPr>
            <a:r>
              <a:rPr lang="ar-JO" sz="3600" b="1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2. من العائلات البارزة في هذه الفترة </a:t>
            </a:r>
            <a:r>
              <a:rPr lang="ar-JO" sz="3600" b="1" u="sng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المكابيون</a:t>
            </a:r>
            <a:r>
              <a:rPr lang="ar-JO" sz="3600" b="1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</a:t>
            </a:r>
          </a:p>
          <a:p>
            <a:pPr algn="r" eaLnBrk="1" hangingPunct="1">
              <a:spcBef>
                <a:spcPct val="50000"/>
              </a:spcBef>
              <a:defRPr/>
            </a:pPr>
            <a:r>
              <a:rPr lang="ar-JO" sz="3600" b="1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   و</a:t>
            </a:r>
            <a:r>
              <a:rPr lang="ar-JO" sz="3600" b="1" u="sng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الهشمونيون</a:t>
            </a:r>
          </a:p>
          <a:p>
            <a:pPr algn="r" eaLnBrk="1" hangingPunct="1">
              <a:spcBef>
                <a:spcPct val="50000"/>
              </a:spcBef>
              <a:defRPr/>
            </a:pPr>
            <a:r>
              <a:rPr lang="ar-JO" sz="3600" b="1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3. التحدي الأكبر للعلمنة جاء من الثقافة </a:t>
            </a:r>
            <a:r>
              <a:rPr lang="ar-JO" sz="3600" b="1" u="sng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اليونانية</a:t>
            </a:r>
          </a:p>
          <a:p>
            <a:pPr algn="r" eaLnBrk="1" hangingPunct="1">
              <a:spcBef>
                <a:spcPct val="50000"/>
              </a:spcBef>
              <a:defRPr/>
            </a:pPr>
            <a:r>
              <a:rPr lang="ar-JO" sz="3600" b="1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4. ص   خ   كان المجمع اسماً آخر للهيكل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152400"/>
            <a:ext cx="8686800" cy="914400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ar-JO" sz="4000" dirty="0">
                <a:solidFill>
                  <a:schemeClr val="bg1"/>
                </a:solidFill>
              </a:rPr>
              <a:t>مراجعة: فترة ما بين العهدين</a:t>
            </a:r>
            <a:endParaRPr lang="en-US" dirty="0"/>
          </a:p>
        </p:txBody>
      </p:sp>
    </p:spTree>
  </p:cSld>
  <p:clrMapOvr>
    <a:masterClrMapping/>
  </p:clrMapOvr>
  <p:transition spd="med">
    <p:randomBar dir="vert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5" name="Picture 3" descr="Hom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23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867400" y="0"/>
            <a:ext cx="3276600" cy="1981200"/>
          </a:xfrm>
          <a:solidFill>
            <a:srgbClr val="800080"/>
          </a:solidFill>
        </p:spPr>
        <p:txBody>
          <a:bodyPr/>
          <a:lstStyle/>
          <a:p>
            <a:pPr eaLnBrk="1" hangingPunct="1">
              <a:defRPr/>
            </a:pPr>
            <a:r>
              <a:rPr lang="ar-JO" sz="4000" dirty="0"/>
              <a:t>تداعيات    المجتمع الأسري</a:t>
            </a:r>
            <a:endParaRPr lang="en-US" sz="4000" dirty="0"/>
          </a:p>
        </p:txBody>
      </p:sp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4716016" y="3068961"/>
            <a:ext cx="4349298" cy="5262979"/>
          </a:xfrm>
          <a:prstGeom prst="rect">
            <a:avLst/>
          </a:prstGeom>
          <a:gradFill rotWithShape="1">
            <a:gsLst>
              <a:gs pos="0">
                <a:srgbClr val="472F18"/>
              </a:gs>
              <a:gs pos="100000">
                <a:srgbClr val="996633">
                  <a:alpha val="53998"/>
                </a:srgbClr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342900" marR="0" lvl="0" indent="-34290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ar-JO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التحولات المنزلية</a:t>
            </a:r>
          </a:p>
          <a:p>
            <a:pPr marL="342900" marR="0" lvl="0" indent="-34290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ar-JO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وحدة جسد المسيح</a:t>
            </a:r>
          </a:p>
          <a:p>
            <a:pPr marL="342900" marR="0" lvl="0" indent="-34290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ar-JO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هيكل مرن</a:t>
            </a:r>
          </a:p>
          <a:p>
            <a:pPr marL="342900" marR="0" lvl="0" indent="-34290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ar-JO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العلاقات</a:t>
            </a:r>
          </a:p>
          <a:p>
            <a:pPr marL="342900" marR="0" lvl="0" indent="-34290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ar-JO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مكان اجتماع الكنيسة</a:t>
            </a:r>
          </a:p>
          <a:p>
            <a:pPr marL="342900" marR="0" lvl="0" indent="-34290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ar-JO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التنوع الإجتماعي</a:t>
            </a:r>
          </a:p>
          <a:p>
            <a:pPr marL="342900" marR="0" lvl="0" indent="-34290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ar-JO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أرضية التجربة</a:t>
            </a:r>
          </a:p>
          <a:p>
            <a:pPr marL="342900" marR="0" lvl="0" indent="-34290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كرازة المجتمع الأسري</a:t>
            </a:r>
            <a:endParaRPr kumimoji="0" 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342900" marR="0" lvl="0" indent="-34290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342900" marR="0" lvl="0" indent="-34290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342900" marR="0" lvl="0" indent="-34290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342900" marR="0" lvl="0" indent="-34290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0422" name="Text Box 6"/>
          <p:cNvSpPr txBox="1">
            <a:spLocks noChangeArrowheads="1"/>
          </p:cNvSpPr>
          <p:nvPr/>
        </p:nvSpPr>
        <p:spPr bwMode="auto">
          <a:xfrm>
            <a:off x="8534400" y="76200"/>
            <a:ext cx="5309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99</a:t>
            </a: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34149" name="TextBox 5"/>
          <p:cNvSpPr txBox="1">
            <a:spLocks noChangeArrowheads="1"/>
          </p:cNvSpPr>
          <p:nvPr/>
        </p:nvSpPr>
        <p:spPr bwMode="auto">
          <a:xfrm>
            <a:off x="-36513" y="6577013"/>
            <a:ext cx="9180513" cy="3079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رونالد د. رونيون، "مبادئ وطرق الكرازة المنزلية، 142 (يناير-مارس 1985)، 64-74</a:t>
            </a:r>
          </a:p>
        </p:txBody>
      </p:sp>
    </p:spTree>
    <p:extLst>
      <p:ext uri="{BB962C8B-B14F-4D97-AF65-F5344CB8AC3E}">
        <p14:creationId xmlns:p14="http://schemas.microsoft.com/office/powerpoint/2010/main" val="35949294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0"/>
          <p:cNvGrpSpPr>
            <a:grpSpLocks/>
          </p:cNvGrpSpPr>
          <p:nvPr/>
        </p:nvGrpSpPr>
        <p:grpSpPr bwMode="auto">
          <a:xfrm>
            <a:off x="287338" y="260350"/>
            <a:ext cx="6372225" cy="6372225"/>
            <a:chOff x="215513" y="260649"/>
            <a:chExt cx="6372711" cy="6372687"/>
          </a:xfrm>
        </p:grpSpPr>
        <p:sp>
          <p:nvSpPr>
            <p:cNvPr id="4" name="Oval 3"/>
            <p:cNvSpPr/>
            <p:nvPr/>
          </p:nvSpPr>
          <p:spPr bwMode="auto">
            <a:xfrm>
              <a:off x="215513" y="260649"/>
              <a:ext cx="6372711" cy="6372687"/>
            </a:xfrm>
            <a:prstGeom prst="ellipse">
              <a:avLst/>
            </a:prstGeom>
            <a:gradFill flip="none" rotWithShape="1">
              <a:gsLst>
                <a:gs pos="0">
                  <a:schemeClr val="bg2"/>
                </a:gs>
                <a:gs pos="100000">
                  <a:srgbClr val="006600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087720" y="5488196"/>
              <a:ext cx="2699792" cy="1037148"/>
            </a:xfrm>
            <a:prstGeom prst="rect">
              <a:avLst/>
            </a:prstGeom>
            <a:noFill/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spcFirstLastPara="1">
              <a:prstTxWarp prst="textArchDown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ar-J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المجال الثانوي</a:t>
              </a:r>
              <a:endParaRPr 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36"/>
          <p:cNvGrpSpPr>
            <a:grpSpLocks/>
          </p:cNvGrpSpPr>
          <p:nvPr/>
        </p:nvGrpSpPr>
        <p:grpSpPr bwMode="auto">
          <a:xfrm>
            <a:off x="1908175" y="1844675"/>
            <a:ext cx="3240088" cy="3240088"/>
            <a:chOff x="1835696" y="1844824"/>
            <a:chExt cx="3240374" cy="3240360"/>
          </a:xfrm>
        </p:grpSpPr>
        <p:sp>
          <p:nvSpPr>
            <p:cNvPr id="5" name="Oval 4"/>
            <p:cNvSpPr/>
            <p:nvPr/>
          </p:nvSpPr>
          <p:spPr bwMode="auto">
            <a:xfrm>
              <a:off x="1835696" y="1844824"/>
              <a:ext cx="3240374" cy="3240360"/>
            </a:xfrm>
            <a:prstGeom prst="ellipse">
              <a:avLst/>
            </a:prstGeom>
            <a:gradFill flip="none" rotWithShape="1">
              <a:gsLst>
                <a:gs pos="0">
                  <a:schemeClr val="bg2"/>
                </a:gs>
                <a:gs pos="100000">
                  <a:schemeClr val="accent6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268252" y="3162454"/>
              <a:ext cx="2339752" cy="1778714"/>
            </a:xfrm>
            <a:prstGeom prst="rect">
              <a:avLst/>
            </a:prstGeom>
            <a:noFill/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spcFirstLastPara="1">
              <a:prstTxWarp prst="textArchDown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ar-J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المدى الأساسي</a:t>
              </a:r>
              <a:endParaRPr 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1449" name="Text Box 9"/>
          <p:cNvSpPr txBox="1">
            <a:spLocks noChangeArrowheads="1"/>
          </p:cNvSpPr>
          <p:nvPr/>
        </p:nvSpPr>
        <p:spPr bwMode="auto">
          <a:xfrm>
            <a:off x="8382000" y="76200"/>
            <a:ext cx="7040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ar-JO" b="1" dirty="0"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48488" y="620713"/>
            <a:ext cx="2197100" cy="4093428"/>
          </a:xfrm>
          <a:prstGeom prst="rect">
            <a:avLst/>
          </a:prstGeom>
          <a:solidFill>
            <a:schemeClr val="bg2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ar-JO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باختصار يشمل       مجال التأثير     الشخصي للمسيحي عائلته وأصدقائه    ورفاقه في الحي      الذي يقيم فيه        وعمله وأنشطته الترفيهية.              يجب أن يكون       مجال التأثير     الشخصي هذا         هدفًا أساسيًا       للتواصل الكرازي الشخصي للمؤمن.</a:t>
            </a:r>
            <a:endParaRPr lang="en-US" sz="2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37"/>
          <p:cNvGrpSpPr>
            <a:grpSpLocks/>
          </p:cNvGrpSpPr>
          <p:nvPr/>
        </p:nvGrpSpPr>
        <p:grpSpPr bwMode="auto">
          <a:xfrm>
            <a:off x="1217613" y="1193800"/>
            <a:ext cx="4506912" cy="4506913"/>
            <a:chOff x="1220783" y="1193907"/>
            <a:chExt cx="4506187" cy="4506171"/>
          </a:xfrm>
        </p:grpSpPr>
        <p:cxnSp>
          <p:nvCxnSpPr>
            <p:cNvPr id="146457" name="Straight Connector 6"/>
            <p:cNvCxnSpPr>
              <a:cxnSpLocks noChangeShapeType="1"/>
            </p:cNvCxnSpPr>
            <p:nvPr/>
          </p:nvCxnSpPr>
          <p:spPr bwMode="auto">
            <a:xfrm>
              <a:off x="1220783" y="1193907"/>
              <a:ext cx="4506187" cy="45061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46458" name="Straight Connector 14"/>
            <p:cNvCxnSpPr>
              <a:cxnSpLocks noChangeShapeType="1"/>
            </p:cNvCxnSpPr>
            <p:nvPr/>
          </p:nvCxnSpPr>
          <p:spPr bwMode="auto">
            <a:xfrm flipV="1">
              <a:off x="1220783" y="1193907"/>
              <a:ext cx="4506187" cy="45061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8" name="Group 15"/>
          <p:cNvGrpSpPr>
            <a:grpSpLocks/>
          </p:cNvGrpSpPr>
          <p:nvPr/>
        </p:nvGrpSpPr>
        <p:grpSpPr bwMode="auto">
          <a:xfrm>
            <a:off x="2195513" y="260348"/>
            <a:ext cx="2700337" cy="2577089"/>
            <a:chOff x="2123728" y="260104"/>
            <a:chExt cx="2699792" cy="2578116"/>
          </a:xfrm>
        </p:grpSpPr>
        <p:sp>
          <p:nvSpPr>
            <p:cNvPr id="32" name="TextBox 31"/>
            <p:cNvSpPr txBox="1"/>
            <p:nvPr/>
          </p:nvSpPr>
          <p:spPr>
            <a:xfrm>
              <a:off x="2123728" y="260104"/>
              <a:ext cx="2699792" cy="792631"/>
            </a:xfrm>
            <a:prstGeom prst="rect">
              <a:avLst/>
            </a:prstGeom>
            <a:noFill/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spcFirstLastPara="1">
              <a:prstTxWarp prst="textArchUp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ar-J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العائلة - الأقارب</a:t>
              </a:r>
              <a:endParaRPr 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628451" y="2253212"/>
              <a:ext cx="1690346" cy="585008"/>
            </a:xfrm>
            <a:prstGeom prst="rect">
              <a:avLst/>
            </a:prstGeom>
            <a:noFill/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ar-J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العائلة </a:t>
              </a:r>
            </a:p>
            <a:p>
              <a:pPr algn="ctr">
                <a:defRPr/>
              </a:pPr>
              <a:r>
                <a:rPr lang="ar-J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المباشرة</a:t>
              </a:r>
              <a:endParaRPr 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664956" y="549146"/>
              <a:ext cx="1690347" cy="338273"/>
            </a:xfrm>
            <a:prstGeom prst="rect">
              <a:avLst/>
            </a:prstGeom>
            <a:noFill/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ar-J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الأقارب</a:t>
              </a:r>
              <a:endParaRPr 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16"/>
          <p:cNvGrpSpPr>
            <a:grpSpLocks/>
          </p:cNvGrpSpPr>
          <p:nvPr/>
        </p:nvGrpSpPr>
        <p:grpSpPr bwMode="auto">
          <a:xfrm>
            <a:off x="3600450" y="2205038"/>
            <a:ext cx="3203575" cy="2700337"/>
            <a:chOff x="3528392" y="2204864"/>
            <a:chExt cx="3203848" cy="2699792"/>
          </a:xfrm>
        </p:grpSpPr>
        <p:sp>
          <p:nvSpPr>
            <p:cNvPr id="33" name="TextBox 32"/>
            <p:cNvSpPr txBox="1"/>
            <p:nvPr/>
          </p:nvSpPr>
          <p:spPr>
            <a:xfrm rot="5400000">
              <a:off x="4554252" y="2726668"/>
              <a:ext cx="2699792" cy="1656184"/>
            </a:xfrm>
            <a:prstGeom prst="rect">
              <a:avLst/>
            </a:prstGeom>
            <a:noFill/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spcFirstLastPara="1">
              <a:prstTxWarp prst="textArchUp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ar-J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الجيران</a:t>
              </a:r>
              <a:endParaRPr 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076337" y="3117492"/>
              <a:ext cx="1584460" cy="584657"/>
            </a:xfrm>
            <a:prstGeom prst="rect">
              <a:avLst/>
            </a:prstGeom>
            <a:noFill/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ar-J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الحي أو </a:t>
              </a:r>
            </a:p>
            <a:p>
              <a:pPr algn="ctr">
                <a:defRPr/>
              </a:pPr>
              <a:r>
                <a:rPr lang="ar-J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التقسيم الفرعي</a:t>
              </a:r>
              <a:endParaRPr 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528392" y="3241292"/>
              <a:ext cx="1692419" cy="584657"/>
            </a:xfrm>
            <a:prstGeom prst="rect">
              <a:avLst/>
            </a:prstGeom>
            <a:noFill/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ar-J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الجيران</a:t>
              </a:r>
            </a:p>
            <a:p>
              <a:pPr algn="ctr">
                <a:defRPr/>
              </a:pPr>
              <a:r>
                <a:rPr lang="ar-J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 القريبين</a:t>
              </a:r>
              <a:endParaRPr 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1442" name="Rectangle 2" descr="Papyrus"/>
          <p:cNvSpPr>
            <a:spLocks noGrp="1" noRot="1" noChangeArrowheads="1"/>
          </p:cNvSpPr>
          <p:nvPr>
            <p:ph type="title"/>
          </p:nvPr>
        </p:nvSpPr>
        <p:spPr>
          <a:xfrm>
            <a:off x="34925" y="44450"/>
            <a:ext cx="2339975" cy="1773238"/>
          </a:xfrm>
          <a:blipFill dpi="0" rotWithShape="1">
            <a:blip r:embed="rId3"/>
            <a:srcRect/>
            <a:tile tx="0" ty="0" sx="100000" sy="100000" flip="none" algn="tl"/>
          </a:blipFill>
          <a:ln w="57150" cap="flat">
            <a:solidFill>
              <a:srgbClr val="006600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ar-JO" sz="3600" dirty="0">
                <a:solidFill>
                  <a:schemeClr val="bg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مجال     التأثير</a:t>
            </a:r>
            <a:endParaRPr lang="en-US" sz="3600" dirty="0">
              <a:solidFill>
                <a:schemeClr val="bg2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2075" y="5780088"/>
            <a:ext cx="1887538" cy="646331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ar-JO" sz="1200" b="1" dirty="0">
                <a:latin typeface="Arial" panose="020B0604020202020204" pitchFamily="34" charset="0"/>
                <a:cs typeface="Arial" panose="020B0604020202020204" pitchFamily="34" charset="0"/>
              </a:rPr>
              <a:t>رونالد د. رونيون، "مبادئ وطرق الكرازة المنزلية،" ١٤٢ (يناير-مارس ١٩٨٥)، ٦٧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35"/>
          <p:cNvGrpSpPr>
            <a:grpSpLocks/>
          </p:cNvGrpSpPr>
          <p:nvPr/>
        </p:nvGrpSpPr>
        <p:grpSpPr bwMode="auto">
          <a:xfrm>
            <a:off x="2195513" y="3822700"/>
            <a:ext cx="2700337" cy="2968625"/>
            <a:chOff x="2123728" y="3822139"/>
            <a:chExt cx="2699792" cy="2969751"/>
          </a:xfrm>
        </p:grpSpPr>
        <p:sp>
          <p:nvSpPr>
            <p:cNvPr id="29" name="TextBox 28"/>
            <p:cNvSpPr txBox="1"/>
            <p:nvPr/>
          </p:nvSpPr>
          <p:spPr>
            <a:xfrm>
              <a:off x="2123728" y="6598142"/>
              <a:ext cx="2699792" cy="193748"/>
            </a:xfrm>
            <a:prstGeom prst="rect">
              <a:avLst/>
            </a:prstGeom>
            <a:noFill/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spcFirstLastPara="1">
              <a:prstTxWarp prst="textArchDown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ar-J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الإتصالات المهنية</a:t>
              </a:r>
              <a:endParaRPr 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214197" y="5229197"/>
              <a:ext cx="2447431" cy="584997"/>
            </a:xfrm>
            <a:prstGeom prst="rect">
              <a:avLst/>
            </a:prstGeom>
            <a:noFill/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ar-J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اشخاص آخرين </a:t>
              </a:r>
            </a:p>
            <a:p>
              <a:pPr algn="ctr">
                <a:defRPr/>
              </a:pPr>
              <a:r>
                <a:rPr lang="ar-J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بوظائف مشابهة</a:t>
              </a:r>
              <a:endParaRPr 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628451" y="3822139"/>
              <a:ext cx="1691933" cy="584997"/>
            </a:xfrm>
            <a:prstGeom prst="rect">
              <a:avLst/>
            </a:prstGeom>
            <a:noFill/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ar-J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المقربين</a:t>
              </a:r>
            </a:p>
            <a:p>
              <a:pPr algn="ctr">
                <a:defRPr/>
              </a:pPr>
              <a:r>
                <a:rPr lang="ar-J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والعملاء</a:t>
              </a:r>
              <a:endParaRPr 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38"/>
          <p:cNvGrpSpPr>
            <a:grpSpLocks/>
          </p:cNvGrpSpPr>
          <p:nvPr/>
        </p:nvGrpSpPr>
        <p:grpSpPr bwMode="auto">
          <a:xfrm>
            <a:off x="179388" y="2133600"/>
            <a:ext cx="2989261" cy="2699391"/>
            <a:chOff x="107504" y="2132856"/>
            <a:chExt cx="2368720" cy="2699792"/>
          </a:xfrm>
        </p:grpSpPr>
        <p:sp>
          <p:nvSpPr>
            <p:cNvPr id="22" name="TextBox 21"/>
            <p:cNvSpPr txBox="1"/>
            <p:nvPr/>
          </p:nvSpPr>
          <p:spPr>
            <a:xfrm>
              <a:off x="1763348" y="3241096"/>
              <a:ext cx="712876" cy="831120"/>
            </a:xfrm>
            <a:prstGeom prst="rect">
              <a:avLst/>
            </a:prstGeom>
            <a:noFill/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ar-J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أصدقاء </a:t>
              </a:r>
            </a:p>
            <a:p>
              <a:pPr algn="ctr">
                <a:defRPr/>
              </a:pPr>
              <a:r>
                <a:rPr lang="ar-J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مقربين</a:t>
              </a:r>
            </a:p>
            <a:p>
              <a:pPr algn="ctr">
                <a:defRPr/>
              </a:pPr>
              <a:r>
                <a:rPr lang="ar-J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 آخرين</a:t>
              </a:r>
              <a:endParaRPr 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23415" y="2132856"/>
              <a:ext cx="1512962" cy="1323636"/>
            </a:xfrm>
            <a:prstGeom prst="rect">
              <a:avLst/>
            </a:prstGeom>
            <a:noFill/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ar-J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أعضاء النوادي والجمعيات والمنظمات الأخرى التي ينتمي إليها الشخص، يجتمعون بشكل غير رسمي أو منتظم</a:t>
              </a:r>
              <a:endParaRPr 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 rot="16200000">
              <a:off x="-810345" y="3050705"/>
              <a:ext cx="2699792" cy="864093"/>
            </a:xfrm>
            <a:prstGeom prst="rect">
              <a:avLst/>
            </a:prstGeom>
            <a:noFill/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spcFirstLastPara="1">
              <a:prstTxWarp prst="textArchUp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ar-J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الإتصالات المهنية</a:t>
              </a:r>
              <a:endParaRPr 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6444" name="Picture 39" descr="welcome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2138" y="3125788"/>
            <a:ext cx="665162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334000" y="304800"/>
            <a:ext cx="3276600" cy="1935163"/>
          </a:xfrm>
        </p:spPr>
        <p:txBody>
          <a:bodyPr/>
          <a:lstStyle/>
          <a:p>
            <a:pPr eaLnBrk="1" hangingPunct="1">
              <a:defRPr/>
            </a:pPr>
            <a:r>
              <a:rPr lang="ar-JO" sz="4000" dirty="0"/>
              <a:t>تطبيقات     المجتمع الأسري</a:t>
            </a:r>
            <a:endParaRPr lang="en-US" sz="4000" dirty="0"/>
          </a:p>
        </p:txBody>
      </p:sp>
      <p:pic>
        <p:nvPicPr>
          <p:cNvPr id="148482" name="Picture 5" descr="Hom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49006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8" name="Text Box 6"/>
          <p:cNvSpPr txBox="1">
            <a:spLocks noChangeArrowheads="1"/>
          </p:cNvSpPr>
          <p:nvPr/>
        </p:nvSpPr>
        <p:spPr bwMode="auto">
          <a:xfrm>
            <a:off x="8382000" y="76200"/>
            <a:ext cx="6655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ar-JO" b="1" dirty="0">
                <a:latin typeface="Arial" panose="020B0604020202020204" pitchFamily="34" charset="0"/>
              </a:rPr>
              <a:t>100</a:t>
            </a:r>
            <a:endParaRPr lang="en-US" sz="1800" b="1" dirty="0">
              <a:latin typeface="Arial" panose="020B0604020202020204" pitchFamily="34" charset="0"/>
            </a:endParaRPr>
          </a:p>
        </p:txBody>
      </p:sp>
      <p:sp>
        <p:nvSpPr>
          <p:cNvPr id="5" name="Rectangle 2"/>
          <p:cNvSpPr txBox="1">
            <a:spLocks noRot="1" noChangeArrowheads="1"/>
          </p:cNvSpPr>
          <p:nvPr/>
        </p:nvSpPr>
        <p:spPr bwMode="auto">
          <a:xfrm>
            <a:off x="4787900" y="2209800"/>
            <a:ext cx="43561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marL="514350" indent="-5143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indent="0" algn="r" eaLnBrk="1" hangingPunct="1">
              <a:defRPr/>
            </a:pPr>
            <a:r>
              <a:rPr lang="ar-JO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شارك كيف </a:t>
            </a:r>
            <a:r>
              <a:rPr lang="ar-JO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غيّر</a:t>
            </a:r>
            <a:r>
              <a:rPr lang="ar-JO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المسيح حياتك</a:t>
            </a:r>
          </a:p>
          <a:p>
            <a:pPr marL="0" indent="0" algn="r" eaLnBrk="1" hangingPunct="1">
              <a:defRPr/>
            </a:pPr>
            <a:r>
              <a:rPr lang="ar-JO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ar-JO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صلّ</a:t>
            </a:r>
            <a:r>
              <a:rPr lang="ar-JO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لمحيط تأثيرك</a:t>
            </a:r>
          </a:p>
          <a:p>
            <a:pPr marL="0" indent="0" algn="r" eaLnBrk="1" hangingPunct="1">
              <a:defRPr/>
            </a:pPr>
            <a:r>
              <a:rPr lang="ar-JO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ar-JO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أعلن</a:t>
            </a:r>
            <a:r>
              <a:rPr lang="ar-JO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الكلمة</a:t>
            </a:r>
          </a:p>
          <a:p>
            <a:pPr marL="0" indent="0" algn="r" eaLnBrk="1" hangingPunct="1">
              <a:defRPr/>
            </a:pPr>
            <a:r>
              <a:rPr lang="ar-JO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4. استخدم أساليب </a:t>
            </a:r>
            <a:r>
              <a:rPr lang="ar-JO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متنوعة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485" name="TextBox 5"/>
          <p:cNvSpPr txBox="1">
            <a:spLocks noChangeArrowheads="1"/>
          </p:cNvSpPr>
          <p:nvPr/>
        </p:nvSpPr>
        <p:spPr bwMode="auto">
          <a:xfrm>
            <a:off x="-36513" y="6577013"/>
            <a:ext cx="9180513" cy="3079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ar-JO" sz="1400" b="1" dirty="0">
                <a:latin typeface="Arial" panose="020B0604020202020204" pitchFamily="34" charset="0"/>
                <a:cs typeface="Arial" panose="020B0604020202020204" pitchFamily="34" charset="0"/>
              </a:rPr>
              <a:t>رونالد د. رونيون، "مبادئ وطرق الكرازة المنزلية، 142 (يناير-مارس 1985)، 64-74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pPr>
              <a:defRPr/>
            </a:pPr>
            <a:r>
              <a:rPr lang="ar-JO" dirty="0"/>
              <a:t>نوّع لأسلوبك</a:t>
            </a:r>
            <a:endParaRPr lang="en-US" dirty="0"/>
          </a:p>
        </p:txBody>
      </p:sp>
      <p:pic>
        <p:nvPicPr>
          <p:cNvPr id="150530" name="Picture 5" descr="Evangelis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41513"/>
            <a:ext cx="9144000" cy="481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92696"/>
            <a:ext cx="8686800" cy="1223665"/>
          </a:xfrm>
        </p:spPr>
        <p:txBody>
          <a:bodyPr anchor="ctr"/>
          <a:lstStyle/>
          <a:p>
            <a:pPr algn="r" rtl="1">
              <a:defRPr/>
            </a:pPr>
            <a:r>
              <a:rPr lang="ar-JO" sz="2800" dirty="0"/>
              <a:t>الأشخاص </a:t>
            </a:r>
            <a:r>
              <a:rPr lang="ar-JO" sz="2800" dirty="0">
                <a:solidFill>
                  <a:srgbClr val="FFFF00"/>
                </a:solidFill>
              </a:rPr>
              <a:t>المستعدون</a:t>
            </a:r>
            <a:r>
              <a:rPr lang="ar-JO" sz="2800" dirty="0"/>
              <a:t> يحتاجون عرضاً بسيطاً</a:t>
            </a:r>
            <a:endParaRPr lang="en-US" sz="2800" dirty="0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8382000" y="76200"/>
            <a:ext cx="7040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ar-JO" b="1" dirty="0"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0533" name="TextBox 5"/>
          <p:cNvSpPr txBox="1">
            <a:spLocks noChangeArrowheads="1"/>
          </p:cNvSpPr>
          <p:nvPr/>
        </p:nvSpPr>
        <p:spPr bwMode="auto">
          <a:xfrm>
            <a:off x="-36513" y="6577013"/>
            <a:ext cx="9180513" cy="3079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ar-JO" sz="1400" b="1" dirty="0">
                <a:latin typeface="Arial" panose="020B0604020202020204" pitchFamily="34" charset="0"/>
                <a:cs typeface="Arial" panose="020B0604020202020204" pitchFamily="34" charset="0"/>
              </a:rPr>
              <a:t>رونالد د. رونيون، "مبادئ وطرق الكرازة المنزلية، 142 (يناير-مارس 1985)، 64-74</a:t>
            </a:r>
          </a:p>
        </p:txBody>
      </p:sp>
      <p:sp>
        <p:nvSpPr>
          <p:cNvPr id="150534" name="Title 1"/>
          <p:cNvSpPr txBox="1">
            <a:spLocks/>
          </p:cNvSpPr>
          <p:nvPr/>
        </p:nvSpPr>
        <p:spPr bwMode="auto">
          <a:xfrm>
            <a:off x="-25400" y="5300663"/>
            <a:ext cx="9144000" cy="129698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ar-JO" sz="8000" b="1" dirty="0">
                <a:latin typeface="Arial" panose="020B0604020202020204" pitchFamily="34" charset="0"/>
                <a:cs typeface="Arial" panose="020B0604020202020204" pitchFamily="34" charset="0"/>
              </a:rPr>
              <a:t>الكرازة</a:t>
            </a:r>
            <a:endParaRPr lang="en-US" sz="8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412776"/>
            <a:ext cx="8892480" cy="1584176"/>
          </a:xfrm>
        </p:spPr>
        <p:txBody>
          <a:bodyPr/>
          <a:lstStyle/>
          <a:p>
            <a:pPr algn="r" rtl="1">
              <a:defRPr/>
            </a:pPr>
            <a:r>
              <a:rPr lang="ar-JO" sz="2800" dirty="0"/>
              <a:t>الأشخاص</a:t>
            </a:r>
            <a:r>
              <a:rPr lang="ar-JO" sz="2800" dirty="0">
                <a:solidFill>
                  <a:srgbClr val="FFFF00"/>
                </a:solidFill>
              </a:rPr>
              <a:t> المستعدون </a:t>
            </a:r>
            <a:r>
              <a:rPr lang="ar-JO" sz="2800" dirty="0"/>
              <a:t>يحتاجون عرضاً </a:t>
            </a:r>
            <a:r>
              <a:rPr lang="ar-JO" sz="2800" dirty="0">
                <a:solidFill>
                  <a:srgbClr val="FFFF00"/>
                </a:solidFill>
              </a:rPr>
              <a:t>بسيطاً</a:t>
            </a:r>
          </a:p>
          <a:p>
            <a:pPr algn="r" rtl="1">
              <a:defRPr/>
            </a:pPr>
            <a:r>
              <a:rPr lang="ar-JO" sz="2800" dirty="0"/>
              <a:t>يحتاج</a:t>
            </a:r>
            <a:r>
              <a:rPr lang="ar-JO" sz="2800" dirty="0">
                <a:solidFill>
                  <a:srgbClr val="FFFF00"/>
                </a:solidFill>
              </a:rPr>
              <a:t> العلمانيون </a:t>
            </a:r>
            <a:r>
              <a:rPr lang="ar-JO" sz="2800" dirty="0"/>
              <a:t>إلى التعرض </a:t>
            </a:r>
            <a:r>
              <a:rPr lang="ar-JO" sz="2800" dirty="0">
                <a:solidFill>
                  <a:srgbClr val="FFFF00"/>
                </a:solidFill>
              </a:rPr>
              <a:t>المتكرر</a:t>
            </a:r>
            <a:endParaRPr lang="en-US" sz="2800" dirty="0"/>
          </a:p>
        </p:txBody>
      </p:sp>
      <p:pic>
        <p:nvPicPr>
          <p:cNvPr id="151554" name="Picture 3" descr="simplify_evangelis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90938"/>
            <a:ext cx="4495800" cy="290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55" name="Picture 4" descr="rotator-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7463" y="3157538"/>
            <a:ext cx="5316537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56" name="Picture 5" descr="Evangelis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86913" y="-1054100"/>
            <a:ext cx="504825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8382000" y="76200"/>
            <a:ext cx="88838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ar-JO" b="1" dirty="0">
                <a:latin typeface="Arial" panose="020B0604020202020204" pitchFamily="34" charset="0"/>
              </a:rPr>
              <a:t>نو100</a:t>
            </a:r>
            <a:endParaRPr lang="en-US" sz="1800" b="1" dirty="0">
              <a:latin typeface="Arial" panose="020B0604020202020204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pPr>
              <a:defRPr/>
            </a:pPr>
            <a:r>
              <a:rPr lang="ar-JO" dirty="0"/>
              <a:t>نوّع أسلوبك</a:t>
            </a:r>
            <a:endParaRPr lang="en-US" dirty="0"/>
          </a:p>
        </p:txBody>
      </p:sp>
      <p:sp>
        <p:nvSpPr>
          <p:cNvPr id="151559" name="TextBox 7"/>
          <p:cNvSpPr txBox="1">
            <a:spLocks noChangeArrowheads="1"/>
          </p:cNvSpPr>
          <p:nvPr/>
        </p:nvSpPr>
        <p:spPr bwMode="auto">
          <a:xfrm>
            <a:off x="-36513" y="6577013"/>
            <a:ext cx="9180513" cy="3079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ar-JO" sz="1400" b="1" dirty="0">
                <a:latin typeface="Arial" panose="020B0604020202020204" pitchFamily="34" charset="0"/>
                <a:cs typeface="Arial" panose="020B0604020202020204" pitchFamily="34" charset="0"/>
              </a:rPr>
              <a:t>رونالد د. رونيون، "مبادئ وطرق الكرازة المنزلية، 142 (يناير-مارس 1985)، 64-74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7" name="Picture 9" descr="No Fault Divorce An Experimental Mistake with a Dire Warning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8175" y="4117975"/>
            <a:ext cx="342582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7"/>
            <a:ext cx="5940425" cy="3024337"/>
          </a:xfrm>
        </p:spPr>
        <p:txBody>
          <a:bodyPr/>
          <a:lstStyle/>
          <a:p>
            <a:pPr algn="r" rtl="1">
              <a:defRPr/>
            </a:pPr>
            <a:r>
              <a:rPr lang="ar-JO" sz="2800" dirty="0"/>
              <a:t>الأشخاص</a:t>
            </a:r>
            <a:r>
              <a:rPr lang="ar-JO" sz="2800" dirty="0">
                <a:solidFill>
                  <a:srgbClr val="FFFF00"/>
                </a:solidFill>
              </a:rPr>
              <a:t> المستعدون </a:t>
            </a:r>
            <a:r>
              <a:rPr lang="ar-JO" sz="2800" dirty="0"/>
              <a:t>يحتاجون عرضاً بسيطاً</a:t>
            </a:r>
          </a:p>
          <a:p>
            <a:pPr algn="r" rtl="1">
              <a:defRPr/>
            </a:pPr>
            <a:r>
              <a:rPr lang="ar-JO" sz="2800" dirty="0"/>
              <a:t>يحتاج</a:t>
            </a:r>
            <a:r>
              <a:rPr lang="ar-JO" sz="2800" dirty="0">
                <a:solidFill>
                  <a:srgbClr val="FFFF00"/>
                </a:solidFill>
              </a:rPr>
              <a:t> العلمانيون </a:t>
            </a:r>
            <a:r>
              <a:rPr lang="ar-JO" sz="2800" dirty="0"/>
              <a:t>إلى التعرض المتكرر</a:t>
            </a:r>
          </a:p>
          <a:p>
            <a:pPr algn="r" rtl="1">
              <a:defRPr/>
            </a:pPr>
            <a:r>
              <a:rPr lang="ar-JO" sz="2800" dirty="0"/>
              <a:t>هؤلاء الذين يتعرضون </a:t>
            </a:r>
            <a:r>
              <a:rPr lang="ar-JO" sz="2800" dirty="0">
                <a:solidFill>
                  <a:srgbClr val="FFFF00"/>
                </a:solidFill>
              </a:rPr>
              <a:t>لتغيرات </a:t>
            </a:r>
            <a:r>
              <a:rPr lang="ar-JO" sz="2800" dirty="0"/>
              <a:t>الحياة بشكل خاص منفتحون</a:t>
            </a:r>
            <a:endParaRPr lang="en-US" sz="2800" dirty="0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8382000" y="76200"/>
            <a:ext cx="6655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ar-JO" b="1" dirty="0">
                <a:latin typeface="Arial" panose="020B0604020202020204" pitchFamily="34" charset="0"/>
              </a:rPr>
              <a:t>100</a:t>
            </a:r>
            <a:endParaRPr lang="en-US" sz="1800" b="1" dirty="0">
              <a:latin typeface="Arial" panose="020B0604020202020204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pPr>
              <a:defRPr/>
            </a:pPr>
            <a:r>
              <a:rPr lang="ar-JO" dirty="0"/>
              <a:t>نوّع أسلوبك</a:t>
            </a:r>
            <a:endParaRPr lang="en-US" dirty="0"/>
          </a:p>
        </p:txBody>
      </p:sp>
      <p:pic>
        <p:nvPicPr>
          <p:cNvPr id="152581" name="Picture 7" descr="bo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97625" y="2060575"/>
            <a:ext cx="27463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82" name="TextBox 7"/>
          <p:cNvSpPr txBox="1">
            <a:spLocks noChangeArrowheads="1"/>
          </p:cNvSpPr>
          <p:nvPr/>
        </p:nvSpPr>
        <p:spPr bwMode="auto">
          <a:xfrm>
            <a:off x="-36513" y="6577013"/>
            <a:ext cx="9180513" cy="3079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ar-JO" sz="1400" b="1" dirty="0">
                <a:latin typeface="Arial" panose="020B0604020202020204" pitchFamily="34" charset="0"/>
                <a:cs typeface="Arial" panose="020B0604020202020204" pitchFamily="34" charset="0"/>
              </a:rPr>
              <a:t>رونالد د. رونيون، "مبادئ وطرق الكرازة المنزلية، 142 (يناير-مارس 1985)، 64-74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334000" y="304800"/>
            <a:ext cx="3276600" cy="1935163"/>
          </a:xfrm>
        </p:spPr>
        <p:txBody>
          <a:bodyPr/>
          <a:lstStyle/>
          <a:p>
            <a:pPr eaLnBrk="1" hangingPunct="1">
              <a:defRPr/>
            </a:pPr>
            <a:r>
              <a:rPr lang="ar-JO" sz="4000" dirty="0"/>
              <a:t>تطبيقات     المجتمع الأسري</a:t>
            </a:r>
            <a:endParaRPr lang="en-US" sz="4000" dirty="0"/>
          </a:p>
        </p:txBody>
      </p:sp>
      <p:pic>
        <p:nvPicPr>
          <p:cNvPr id="148482" name="Picture 5" descr="Hom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49006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8" name="Text Box 6"/>
          <p:cNvSpPr txBox="1">
            <a:spLocks noChangeArrowheads="1"/>
          </p:cNvSpPr>
          <p:nvPr/>
        </p:nvSpPr>
        <p:spPr bwMode="auto">
          <a:xfrm>
            <a:off x="8382000" y="76200"/>
            <a:ext cx="6655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rPr>
              <a:t>100</a:t>
            </a: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5" name="Rectangle 2"/>
          <p:cNvSpPr txBox="1">
            <a:spLocks noRot="1" noChangeArrowheads="1"/>
          </p:cNvSpPr>
          <p:nvPr/>
        </p:nvSpPr>
        <p:spPr bwMode="auto">
          <a:xfrm>
            <a:off x="4787900" y="2209800"/>
            <a:ext cx="43561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marL="514350" indent="-5143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u="none" strike="noStrike" kern="1200" cap="none" spc="0" normalizeH="0" baseline="0" noProof="0" dirty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1. شارك كيف </a:t>
            </a:r>
            <a:r>
              <a:rPr kumimoji="0" lang="ar-JO" sz="28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غيّر</a:t>
            </a:r>
            <a:r>
              <a:rPr kumimoji="0" lang="ar-JO" sz="2800" b="1" u="none" strike="noStrike" kern="1200" cap="none" spc="0" normalizeH="0" baseline="0" noProof="0" dirty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المسيح حياتك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u="none" strike="noStrike" kern="1200" cap="none" spc="0" normalizeH="0" baseline="0" noProof="0" dirty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2. </a:t>
            </a:r>
            <a:r>
              <a:rPr kumimoji="0" lang="ar-JO" sz="28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صلّ</a:t>
            </a:r>
            <a:r>
              <a:rPr kumimoji="0" lang="ar-JO" sz="2800" b="1" u="none" strike="noStrike" kern="1200" cap="none" spc="0" normalizeH="0" baseline="0" noProof="0" dirty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لمحيط تأثيرك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u="none" strike="noStrike" kern="1200" cap="none" spc="0" normalizeH="0" baseline="0" noProof="0" dirty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3. </a:t>
            </a:r>
            <a:r>
              <a:rPr kumimoji="0" lang="ar-JO" sz="28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أعلن</a:t>
            </a:r>
            <a:r>
              <a:rPr kumimoji="0" lang="ar-JO" sz="2800" b="1" u="none" strike="noStrike" kern="1200" cap="none" spc="0" normalizeH="0" baseline="0" noProof="0" dirty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الكلمة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u="none" strike="noStrike" kern="1200" cap="none" spc="0" normalizeH="0" baseline="0" noProof="0" dirty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4. استخدم أساليب </a:t>
            </a:r>
            <a:r>
              <a:rPr kumimoji="0" lang="ar-JO" sz="28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متنوعة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JO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5. استخدم </a:t>
            </a:r>
            <a:r>
              <a:rPr lang="ar-JO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بيتك</a:t>
            </a:r>
            <a:endParaRPr kumimoji="0" lang="en-US" sz="2800" b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48485" name="TextBox 5"/>
          <p:cNvSpPr txBox="1">
            <a:spLocks noChangeArrowheads="1"/>
          </p:cNvSpPr>
          <p:nvPr/>
        </p:nvSpPr>
        <p:spPr bwMode="auto">
          <a:xfrm>
            <a:off x="-36513" y="6577013"/>
            <a:ext cx="9180513" cy="3079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رونالد د. رونيون، "مبادئ وطرق الكرازة المنزلية، 142 (يناير-مارس 1985)، 64-74</a:t>
            </a:r>
          </a:p>
        </p:txBody>
      </p:sp>
    </p:spTree>
    <p:extLst>
      <p:ext uri="{BB962C8B-B14F-4D97-AF65-F5344CB8AC3E}">
        <p14:creationId xmlns:p14="http://schemas.microsoft.com/office/powerpoint/2010/main" val="3284687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Title 1"/>
          <p:cNvSpPr>
            <a:spLocks noGrp="1"/>
          </p:cNvSpPr>
          <p:nvPr>
            <p:ph type="title"/>
          </p:nvPr>
        </p:nvSpPr>
        <p:spPr>
          <a:xfrm>
            <a:off x="0" y="125413"/>
            <a:ext cx="9144000" cy="1287462"/>
          </a:xfrm>
        </p:spPr>
        <p:txBody>
          <a:bodyPr/>
          <a:lstStyle/>
          <a:p>
            <a:r>
              <a:rPr lang="ar-JO" dirty="0">
                <a:solidFill>
                  <a:schemeClr val="bg1"/>
                </a:solidFill>
              </a:rPr>
              <a:t>الكرازة المنزلية: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ar-JO" dirty="0">
                <a:solidFill>
                  <a:schemeClr val="bg1"/>
                </a:solidFill>
              </a:rPr>
              <a:t>نشاطات فردية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5650" name="Picture 8" descr="barefeet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0875" y="1557338"/>
            <a:ext cx="3413125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51" name="Picture 9" descr="ladies eat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450" y="1628775"/>
            <a:ext cx="3692525" cy="277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52" name="Picture 10" descr="womenshakin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483100"/>
            <a:ext cx="3529013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53" name="Picture 11" descr="Joe+Montana+Playing+Catch+Son+Maui+2+MSLE-_63hOw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4663" y="3090863"/>
            <a:ext cx="2447925" cy="376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Bar dir="vert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 descr="youth cell grou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5988" y="3716338"/>
            <a:ext cx="5688012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75" name="Picture 3" descr="people discussion-gro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2275" y="-90488"/>
            <a:ext cx="5975350" cy="308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7950" y="44450"/>
            <a:ext cx="9251950" cy="936625"/>
          </a:xfrm>
        </p:spPr>
        <p:txBody>
          <a:bodyPr/>
          <a:lstStyle/>
          <a:p>
            <a:pPr>
              <a:defRPr/>
            </a:pPr>
            <a:r>
              <a:rPr lang="ar-JO" sz="4000" dirty="0">
                <a:solidFill>
                  <a:schemeClr val="tx1"/>
                </a:solidFill>
                <a:effectLst>
                  <a:glow rad="152400">
                    <a:schemeClr val="bg1">
                      <a:alpha val="96000"/>
                    </a:schemeClr>
                  </a:glow>
                  <a:outerShdw blurRad="38100" dist="38100" dir="2700000" algn="tl">
                    <a:srgbClr val="DDDDDD"/>
                  </a:outerShdw>
                </a:effectLst>
              </a:rPr>
              <a:t>الكرازة المنزلية: نشاطات جماعية</a:t>
            </a:r>
            <a:endParaRPr lang="en-US" sz="4000" dirty="0">
              <a:solidFill>
                <a:schemeClr val="tx1"/>
              </a:solidFill>
              <a:effectLst>
                <a:glow rad="152400">
                  <a:schemeClr val="bg1">
                    <a:alpha val="96000"/>
                  </a:schemeClr>
                </a:glow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156677" name="Picture 4" descr="picni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202113"/>
            <a:ext cx="4445000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78" name="Picture 5" descr="Woodmont_Overview_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4925" y="1628775"/>
            <a:ext cx="3671888" cy="266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79" name="Picture 6" descr="sport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375" y="2349500"/>
            <a:ext cx="485140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Bar dir="vert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rtl="1" eaLnBrk="1" hangingPunct="1">
              <a:defRPr/>
            </a:pPr>
            <a:r>
              <a:rPr lang="ar-JO" sz="2400" dirty="0">
                <a:solidFill>
                  <a:srgbClr val="FFFFFF"/>
                </a:solidFill>
                <a:ea typeface="ＭＳ Ｐゴシック" charset="0"/>
                <a:cs typeface="Arial" panose="020B0604020202020204" pitchFamily="34" charset="0"/>
              </a:rPr>
              <a:t>الرابط للعرض التقديميِّ "خلفيَّات العهد الجديد" متاحٌ على الموقع الإلكترونيّ:</a:t>
            </a:r>
            <a:br>
              <a:rPr lang="ar-JO" sz="2400" dirty="0">
                <a:solidFill>
                  <a:srgbClr val="FFFFFF"/>
                </a:solidFill>
                <a:ea typeface="ＭＳ Ｐゴシック" charset="0"/>
                <a:cs typeface="Arial" panose="020B0604020202020204" pitchFamily="34" charset="0"/>
              </a:rPr>
            </a:br>
            <a:r>
              <a:rPr lang="ar-JO" sz="2400" dirty="0">
                <a:solidFill>
                  <a:srgbClr val="FFFFFF"/>
                </a:solidFill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FFFFFF"/>
                </a:solidFill>
                <a:ea typeface="ＭＳ Ｐゴシック" charset="0"/>
                <a:cs typeface="Arial" panose="020B0604020202020204" pitchFamily="34" charset="0"/>
              </a:rPr>
              <a:t>BibleStudyDownloads.org</a:t>
            </a: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-27384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3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JO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</a:t>
            </a:r>
            <a:r>
              <a:rPr kumimoji="0" lang="ar-JO" sz="36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حصل على هذا العرض التقديمي مجانًا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764704"/>
            <a:ext cx="9232347" cy="5378306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7728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 descr="Green marble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304800" y="306388"/>
            <a:ext cx="8686800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endParaRPr lang="ar-JO" sz="3600" b="1" dirty="0">
              <a:solidFill>
                <a:schemeClr val="bg1"/>
              </a:solidFill>
              <a:latin typeface="Arial" panose="020B0604020202020204" pitchFamily="34" charset="0"/>
              <a:ea typeface="Times New Roman" charset="0"/>
              <a:cs typeface="Arial" panose="020B0604020202020204" pitchFamily="34" charset="0"/>
            </a:endParaRPr>
          </a:p>
          <a:p>
            <a:pPr algn="r" eaLnBrk="1" hangingPunct="1">
              <a:spcBef>
                <a:spcPct val="50000"/>
              </a:spcBef>
              <a:defRPr/>
            </a:pPr>
            <a:r>
              <a:rPr lang="ar-JO" sz="3600" b="1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1. هذه الفترة الزمنية تسمى أيضاً سنوات </a:t>
            </a:r>
            <a:r>
              <a:rPr lang="ar-JO" sz="3600" b="1" u="sng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الصمت</a:t>
            </a:r>
          </a:p>
          <a:p>
            <a:pPr algn="r" eaLnBrk="1" hangingPunct="1">
              <a:spcBef>
                <a:spcPct val="50000"/>
              </a:spcBef>
              <a:defRPr/>
            </a:pPr>
            <a:r>
              <a:rPr lang="ar-JO" sz="3600" b="1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2. من العائلات البارزة في هذه الفترة </a:t>
            </a:r>
            <a:r>
              <a:rPr lang="ar-JO" sz="3600" b="1" u="sng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المكابيون</a:t>
            </a:r>
            <a:r>
              <a:rPr lang="ar-JO" sz="3600" b="1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</a:t>
            </a:r>
          </a:p>
          <a:p>
            <a:pPr algn="r" eaLnBrk="1" hangingPunct="1">
              <a:spcBef>
                <a:spcPct val="50000"/>
              </a:spcBef>
              <a:defRPr/>
            </a:pPr>
            <a:r>
              <a:rPr lang="ar-JO" sz="3600" b="1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   و</a:t>
            </a:r>
            <a:r>
              <a:rPr lang="ar-JO" sz="3600" b="1" u="sng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الهشمونيون</a:t>
            </a:r>
          </a:p>
          <a:p>
            <a:pPr algn="r" eaLnBrk="1" hangingPunct="1">
              <a:spcBef>
                <a:spcPct val="50000"/>
              </a:spcBef>
              <a:defRPr/>
            </a:pPr>
            <a:r>
              <a:rPr lang="ar-JO" sz="3600" b="1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3. التحدي الأكبر للعلمنة جاء من الثقافة </a:t>
            </a:r>
            <a:r>
              <a:rPr lang="ar-JO" sz="3600" b="1" u="sng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اليونانية</a:t>
            </a:r>
          </a:p>
          <a:p>
            <a:pPr algn="r" eaLnBrk="1" hangingPunct="1">
              <a:spcBef>
                <a:spcPct val="50000"/>
              </a:spcBef>
              <a:defRPr/>
            </a:pPr>
            <a:r>
              <a:rPr lang="ar-JO" sz="3600" b="1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4. ص   خ   كان المجمع اسماً آخر للهيكل</a:t>
            </a:r>
          </a:p>
        </p:txBody>
      </p:sp>
      <p:sp>
        <p:nvSpPr>
          <p:cNvPr id="72708" name="Oval 4"/>
          <p:cNvSpPr>
            <a:spLocks noChangeArrowheads="1"/>
          </p:cNvSpPr>
          <p:nvPr/>
        </p:nvSpPr>
        <p:spPr bwMode="auto">
          <a:xfrm>
            <a:off x="7020272" y="4437112"/>
            <a:ext cx="792088" cy="670590"/>
          </a:xfrm>
          <a:prstGeom prst="ellips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1800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2468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152400"/>
            <a:ext cx="8686800" cy="914400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ar-JO" sz="4000" dirty="0">
                <a:solidFill>
                  <a:schemeClr val="bg1"/>
                </a:solidFill>
              </a:rPr>
              <a:t>مراجعة: فترة ما بين العهدين</a:t>
            </a:r>
            <a:endParaRPr lang="en-US" dirty="0"/>
          </a:p>
        </p:txBody>
      </p:sp>
    </p:spTree>
  </p:cSld>
  <p:clrMapOvr>
    <a:masterClrMapping/>
  </p:clrMapOvr>
  <p:transition spd="med">
    <p:randomBar dir="vert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0" y="1417638"/>
            <a:ext cx="2678874" cy="2522151"/>
          </a:xfrm>
        </p:spPr>
        <p:txBody>
          <a:bodyPr/>
          <a:lstStyle/>
          <a:p>
            <a:pPr algn="r"/>
            <a:r>
              <a:rPr lang="en-US" dirty="0"/>
              <a:t>Black</a:t>
            </a:r>
          </a:p>
        </p:txBody>
      </p:sp>
    </p:spTree>
    <p:extLst>
      <p:ext uri="{BB962C8B-B14F-4D97-AF65-F5344CB8AC3E}">
        <p14:creationId xmlns:p14="http://schemas.microsoft.com/office/powerpoint/2010/main" val="76390561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81000" y="27463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ar-JO" sz="4000" dirty="0"/>
              <a:t>السياق الإجتماعي-الإقتصادي</a:t>
            </a:r>
            <a:endParaRPr lang="en-US" sz="4000" dirty="0"/>
          </a:p>
        </p:txBody>
      </p:sp>
      <p:pic>
        <p:nvPicPr>
          <p:cNvPr id="64514" name="Picture 4" descr="j028320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97350"/>
            <a:ext cx="2719388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Picture 5" descr="j02220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0" y="2209800"/>
            <a:ext cx="1779588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6" descr="j02220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4600" y="2819400"/>
            <a:ext cx="1781175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7" descr="j02220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1524000"/>
            <a:ext cx="1781175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Microsoft Office 2004"/>
          <p:cNvPicPr>
            <a:picLocks noRot="1"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5943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9" name="Text Box 11"/>
          <p:cNvSpPr txBox="1">
            <a:spLocks noChangeArrowheads="1"/>
          </p:cNvSpPr>
          <p:nvPr/>
        </p:nvSpPr>
        <p:spPr bwMode="auto">
          <a:xfrm>
            <a:off x="8610600" y="17463"/>
            <a:ext cx="5309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ar-JO" b="1" dirty="0">
                <a:latin typeface="Arial" panose="020B0604020202020204" pitchFamily="34" charset="0"/>
                <a:cs typeface="Arial" panose="020B0604020202020204" pitchFamily="34" charset="0"/>
              </a:rPr>
              <a:t>97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20" name="Rectangle 12"/>
          <p:cNvSpPr>
            <a:spLocks noChangeArrowheads="1"/>
          </p:cNvSpPr>
          <p:nvPr/>
        </p:nvSpPr>
        <p:spPr bwMode="auto">
          <a:xfrm>
            <a:off x="4932040" y="4038600"/>
            <a:ext cx="4191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r" rtl="1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ar-JO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عدد السكان</a:t>
            </a:r>
            <a:endParaRPr lang="en-US" sz="4000" b="1" dirty="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r" rtl="1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ar-JO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اللغات</a:t>
            </a:r>
            <a:endParaRPr lang="en-US" sz="4000" b="1" dirty="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r" rtl="1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ar-JO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الحياة الإجتماعية</a:t>
            </a:r>
            <a:endParaRPr lang="en-US" sz="4000" b="1" dirty="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4" descr="sprin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8657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48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-152400" y="609600"/>
            <a:ext cx="9144000" cy="1920875"/>
          </a:xfrm>
        </p:spPr>
        <p:txBody>
          <a:bodyPr/>
          <a:lstStyle/>
          <a:p>
            <a:pPr eaLnBrk="1" hangingPunct="1">
              <a:defRPr/>
            </a:pPr>
            <a:r>
              <a:rPr lang="ar-JO" sz="9600" dirty="0"/>
              <a:t>عالم العهد الجديد</a:t>
            </a:r>
            <a:br>
              <a:rPr lang="ar-JO" sz="9600" dirty="0"/>
            </a:br>
            <a:r>
              <a:rPr lang="ar-JO" sz="9600" dirty="0"/>
              <a:t>كان زراعياً</a:t>
            </a:r>
            <a:endParaRPr lang="en-US" sz="9600" dirty="0"/>
          </a:p>
        </p:txBody>
      </p:sp>
      <p:pic>
        <p:nvPicPr>
          <p:cNvPr id="20488" name="Picture 8" descr="Valley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91440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3" name="Text Box 13"/>
          <p:cNvSpPr txBox="1">
            <a:spLocks noChangeArrowheads="1"/>
          </p:cNvSpPr>
          <p:nvPr/>
        </p:nvSpPr>
        <p:spPr bwMode="auto">
          <a:xfrm>
            <a:off x="8610600" y="17463"/>
            <a:ext cx="5309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ar-JO" b="1" dirty="0">
                <a:latin typeface="Arial" panose="020B0604020202020204" pitchFamily="34" charset="0"/>
                <a:cs typeface="Arial" panose="020B0604020202020204" pitchFamily="34" charset="0"/>
              </a:rPr>
              <a:t>97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94" name="Rectangle 14"/>
          <p:cNvSpPr>
            <a:spLocks noChangeArrowheads="1"/>
          </p:cNvSpPr>
          <p:nvPr/>
        </p:nvSpPr>
        <p:spPr bwMode="auto">
          <a:xfrm>
            <a:off x="0" y="3429000"/>
            <a:ext cx="9144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r>
              <a:rPr lang="ar-JO" sz="4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كيف أثّر هذا على:</a:t>
            </a:r>
            <a:endParaRPr lang="en-US" sz="4800" b="1" dirty="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endParaRPr lang="en-US" sz="4800" b="1" dirty="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r>
              <a:rPr lang="ar-JO" sz="4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الهيكل الإجتماعي، الإقتصاد</a:t>
            </a:r>
          </a:p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r>
              <a:rPr lang="ar-JO" sz="4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والحياة الدينية؟</a:t>
            </a:r>
            <a:endParaRPr lang="en-US" sz="4800" b="1" dirty="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04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4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04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2" descr="34 Roma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49375"/>
            <a:ext cx="9144000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AutoShape 8" descr="Green marble"/>
          <p:cNvSpPr>
            <a:spLocks noChangeArrowheads="1"/>
          </p:cNvSpPr>
          <p:nvPr/>
        </p:nvSpPr>
        <p:spPr bwMode="auto">
          <a:xfrm>
            <a:off x="3124200" y="3429000"/>
            <a:ext cx="762000" cy="609600"/>
          </a:xfrm>
          <a:prstGeom prst="star5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70" name="Rectangle 14"/>
          <p:cNvSpPr>
            <a:spLocks noGrp="1" noRot="1" noChangeArrowheads="1"/>
          </p:cNvSpPr>
          <p:nvPr>
            <p:ph type="title"/>
          </p:nvPr>
        </p:nvSpPr>
        <p:spPr>
          <a:xfrm>
            <a:off x="0" y="366713"/>
            <a:ext cx="8763000" cy="685800"/>
          </a:xfrm>
        </p:spPr>
        <p:txBody>
          <a:bodyPr/>
          <a:lstStyle/>
          <a:p>
            <a:pPr eaLnBrk="1" hangingPunct="1">
              <a:defRPr/>
            </a:pPr>
            <a:r>
              <a:rPr lang="ar-JO" sz="4000" dirty="0"/>
              <a:t>عدد سكان الإمبراطورية = 55 مليون</a:t>
            </a:r>
            <a:endParaRPr lang="en-US" sz="4000" dirty="0"/>
          </a:p>
        </p:txBody>
      </p:sp>
      <p:sp>
        <p:nvSpPr>
          <p:cNvPr id="19476" name="Text Box 20"/>
          <p:cNvSpPr txBox="1">
            <a:spLocks noChangeArrowheads="1"/>
          </p:cNvSpPr>
          <p:nvPr/>
        </p:nvSpPr>
        <p:spPr bwMode="auto">
          <a:xfrm>
            <a:off x="8610600" y="17463"/>
            <a:ext cx="5309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97</a:t>
            </a: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99992" y="1340768"/>
            <a:ext cx="4680520" cy="646331"/>
          </a:xfrm>
          <a:prstGeom prst="rect">
            <a:avLst/>
          </a:prstGeom>
          <a:solidFill>
            <a:srgbClr val="FF0000"/>
          </a:solidFill>
        </p:spPr>
        <p:txBody>
          <a:bodyPr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u="none" strike="noStrike" kern="1200" cap="none" spc="0" normalizeH="0" baseline="0" noProof="0" dirty="0">
                <a:ln w="12700">
                  <a:solidFill>
                    <a:srgbClr val="E5E5FF">
                      <a:satMod val="15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الإمبراطورية الرومانية</a:t>
            </a:r>
            <a:endParaRPr kumimoji="0" lang="en-US" sz="3600" b="1" u="none" strike="noStrike" kern="1200" cap="none" spc="0" normalizeH="0" baseline="0" noProof="0" dirty="0">
              <a:ln w="12700">
                <a:solidFill>
                  <a:srgbClr val="E5E5FF">
                    <a:satMod val="155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65" name="AutoShape 9" descr="Brown marble"/>
          <p:cNvSpPr>
            <a:spLocks noChangeArrowheads="1"/>
          </p:cNvSpPr>
          <p:nvPr/>
        </p:nvSpPr>
        <p:spPr bwMode="auto">
          <a:xfrm>
            <a:off x="6477000" y="4876800"/>
            <a:ext cx="914400" cy="914400"/>
          </a:xfrm>
          <a:prstGeom prst="star4">
            <a:avLst>
              <a:gd name="adj" fmla="val 12500"/>
            </a:avLst>
          </a:prstGeom>
          <a:blipFill dpi="0" rotWithShape="1">
            <a:blip r:embed="rId5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F5DE330-23F4-2B38-CDBB-7FD784FE47E0}"/>
              </a:ext>
            </a:extLst>
          </p:cNvPr>
          <p:cNvSpPr/>
          <p:nvPr/>
        </p:nvSpPr>
        <p:spPr>
          <a:xfrm rot="21108736">
            <a:off x="-206742" y="2388653"/>
            <a:ext cx="8900738" cy="120032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7200" b="1" u="none" strike="noStrike" kern="1200" cap="none" spc="0" normalizeH="0" baseline="0" noProof="0" dirty="0">
                <a:ln w="12700">
                  <a:solidFill>
                    <a:srgbClr val="E5E5FF">
                      <a:satMod val="155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rgbClr val="000514">
                      <a:alpha val="8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الأمم: 51 مليون</a:t>
            </a:r>
            <a:endParaRPr kumimoji="0" lang="en-US" sz="7200" b="1" u="none" strike="noStrike" kern="1200" cap="none" spc="0" normalizeH="0" baseline="0" noProof="0" dirty="0">
              <a:ln w="12700">
                <a:solidFill>
                  <a:srgbClr val="E5E5FF">
                    <a:satMod val="155000"/>
                  </a:srgbClr>
                </a:solidFill>
                <a:prstDash val="solid"/>
              </a:ln>
              <a:solidFill>
                <a:srgbClr val="FFC000"/>
              </a:solidFill>
              <a:effectLst>
                <a:glow rad="228600">
                  <a:srgbClr val="000514">
                    <a:alpha val="80000"/>
                  </a:srgb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D6F848-EDE6-8221-3560-9C74725FEE39}"/>
              </a:ext>
            </a:extLst>
          </p:cNvPr>
          <p:cNvSpPr/>
          <p:nvPr/>
        </p:nvSpPr>
        <p:spPr>
          <a:xfrm>
            <a:off x="4663256" y="4426907"/>
            <a:ext cx="4727596" cy="64633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u="none" strike="noStrike" kern="1200" cap="none" spc="0" normalizeH="0" baseline="0" noProof="0" dirty="0">
                <a:ln w="12700">
                  <a:solidFill>
                    <a:srgbClr val="E5E5FF">
                      <a:satMod val="155000"/>
                    </a:srgbClr>
                  </a:solidFill>
                  <a:prstDash val="solid"/>
                </a:ln>
                <a:solidFill>
                  <a:srgbClr val="FEFBF0"/>
                </a:solidFill>
                <a:effectLst>
                  <a:glow rad="228600">
                    <a:srgbClr val="000514">
                      <a:alpha val="8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اليهود: 4 مليون</a:t>
            </a:r>
            <a:endParaRPr kumimoji="0" lang="en-US" sz="5400" b="1" u="none" strike="noStrike" kern="1200" cap="none" spc="0" normalizeH="0" baseline="0" noProof="0" dirty="0">
              <a:ln w="12700">
                <a:solidFill>
                  <a:srgbClr val="E5E5FF">
                    <a:satMod val="155000"/>
                  </a:srgbClr>
                </a:solidFill>
                <a:prstDash val="solid"/>
              </a:ln>
              <a:solidFill>
                <a:srgbClr val="FEFBF0"/>
              </a:solidFill>
              <a:effectLst>
                <a:glow rad="228600">
                  <a:srgbClr val="000514">
                    <a:alpha val="80000"/>
                  </a:srgb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5" grpId="0" animBg="1"/>
      <p:bldP spid="4" grpId="0"/>
      <p:bldP spid="5" grpId="0"/>
    </p:bldLst>
  </p:timing>
</p:sld>
</file>

<file path=ppt/theme/theme1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aramond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aramond" pitchFamily="-112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aramond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aramond" pitchFamily="-112" charset="0"/>
          </a:defRPr>
        </a:defPPr>
      </a:lstStyle>
    </a:lnDef>
  </a:objectDefaults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alance">
  <a:themeElements>
    <a:clrScheme name="Balance 1">
      <a:dk1>
        <a:srgbClr val="663300"/>
      </a:dk1>
      <a:lt1>
        <a:srgbClr val="FFFFFF"/>
      </a:lt1>
      <a:dk2>
        <a:srgbClr val="996600"/>
      </a:dk2>
      <a:lt2>
        <a:srgbClr val="DBBD71"/>
      </a:lt2>
      <a:accent1>
        <a:srgbClr val="F8A500"/>
      </a:accent1>
      <a:accent2>
        <a:srgbClr val="808000"/>
      </a:accent2>
      <a:accent3>
        <a:srgbClr val="CAB8AA"/>
      </a:accent3>
      <a:accent4>
        <a:srgbClr val="DADADA"/>
      </a:accent4>
      <a:accent5>
        <a:srgbClr val="FBCFAA"/>
      </a:accent5>
      <a:accent6>
        <a:srgbClr val="737300"/>
      </a:accent6>
      <a:hlink>
        <a:srgbClr val="FFCC66"/>
      </a:hlink>
      <a:folHlink>
        <a:srgbClr val="CCA500"/>
      </a:folHlink>
    </a:clrScheme>
    <a:fontScheme name="Balance">
      <a:majorFont>
        <a:latin typeface="Arial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aramond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aramond" pitchFamily="-112" charset="0"/>
          </a:defRPr>
        </a:defPPr>
      </a:lstStyle>
    </a:lnDef>
  </a:objectDefaults>
  <a:extraClrSchemeLst>
    <a:extraClrScheme>
      <a:clrScheme name="Balance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F8A5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FBCFAA"/>
        </a:accent5>
        <a:accent6>
          <a:srgbClr val="737300"/>
        </a:accent6>
        <a:hlink>
          <a:srgbClr val="FFCC66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CC66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B8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2DB3B0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DD6D4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ance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aramond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aramond" pitchFamily="-112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Strategic">
  <a:themeElements>
    <a:clrScheme name="Strategic 2">
      <a:dk1>
        <a:srgbClr val="000000"/>
      </a:dk1>
      <a:lt1>
        <a:srgbClr val="E9E2B6"/>
      </a:lt1>
      <a:dk2>
        <a:srgbClr val="996600"/>
      </a:dk2>
      <a:lt2>
        <a:srgbClr val="786950"/>
      </a:lt2>
      <a:accent1>
        <a:srgbClr val="727DE0"/>
      </a:accent1>
      <a:accent2>
        <a:srgbClr val="D54F41"/>
      </a:accent2>
      <a:accent3>
        <a:srgbClr val="F2EED7"/>
      </a:accent3>
      <a:accent4>
        <a:srgbClr val="000000"/>
      </a:accent4>
      <a:accent5>
        <a:srgbClr val="BCBFED"/>
      </a:accent5>
      <a:accent6>
        <a:srgbClr val="C1473A"/>
      </a:accent6>
      <a:hlink>
        <a:srgbClr val="003300"/>
      </a:hlink>
      <a:folHlink>
        <a:srgbClr val="339933"/>
      </a:folHlink>
    </a:clrScheme>
    <a:fontScheme name="Strategic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ctr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ctr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Strategic 1">
        <a:dk1>
          <a:srgbClr val="000000"/>
        </a:dk1>
        <a:lt1>
          <a:srgbClr val="EAEAEA"/>
        </a:lt1>
        <a:dk2>
          <a:srgbClr val="819E81"/>
        </a:dk2>
        <a:lt2>
          <a:srgbClr val="FFCC66"/>
        </a:lt2>
        <a:accent1>
          <a:srgbClr val="727DE0"/>
        </a:accent1>
        <a:accent2>
          <a:srgbClr val="D54F41"/>
        </a:accent2>
        <a:accent3>
          <a:srgbClr val="C1CCC1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003300"/>
        </a:hlink>
        <a:folHlink>
          <a:srgbClr val="66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ategic 2">
        <a:dk1>
          <a:srgbClr val="000000"/>
        </a:dk1>
        <a:lt1>
          <a:srgbClr val="E9E2B6"/>
        </a:lt1>
        <a:dk2>
          <a:srgbClr val="996600"/>
        </a:dk2>
        <a:lt2>
          <a:srgbClr val="786950"/>
        </a:lt2>
        <a:accent1>
          <a:srgbClr val="727DE0"/>
        </a:accent1>
        <a:accent2>
          <a:srgbClr val="D54F41"/>
        </a:accent2>
        <a:accent3>
          <a:srgbClr val="F2EED7"/>
        </a:accent3>
        <a:accent4>
          <a:srgbClr val="000000"/>
        </a:accent4>
        <a:accent5>
          <a:srgbClr val="BCBFED"/>
        </a:accent5>
        <a:accent6>
          <a:srgbClr val="C1473A"/>
        </a:accent6>
        <a:hlink>
          <a:srgbClr val="003300"/>
        </a:hlink>
        <a:folHlink>
          <a:srgbClr val="3399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ategic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BCBCB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ategic 4">
        <a:dk1>
          <a:srgbClr val="000000"/>
        </a:dk1>
        <a:lt1>
          <a:srgbClr val="EAEAEA"/>
        </a:lt1>
        <a:dk2>
          <a:srgbClr val="BC6262"/>
        </a:dk2>
        <a:lt2>
          <a:srgbClr val="FFCC66"/>
        </a:lt2>
        <a:accent1>
          <a:srgbClr val="727DE0"/>
        </a:accent1>
        <a:accent2>
          <a:srgbClr val="D54F41"/>
        </a:accent2>
        <a:accent3>
          <a:srgbClr val="DAB7B7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000066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ategic 5">
        <a:dk1>
          <a:srgbClr val="000000"/>
        </a:dk1>
        <a:lt1>
          <a:srgbClr val="EAEAEA"/>
        </a:lt1>
        <a:dk2>
          <a:srgbClr val="5C74A4"/>
        </a:dk2>
        <a:lt2>
          <a:srgbClr val="FFCC99"/>
        </a:lt2>
        <a:accent1>
          <a:srgbClr val="727DE0"/>
        </a:accent1>
        <a:accent2>
          <a:srgbClr val="D54F41"/>
        </a:accent2>
        <a:accent3>
          <a:srgbClr val="B5BCCF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FFFFCC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ategic 6">
        <a:dk1>
          <a:srgbClr val="000000"/>
        </a:dk1>
        <a:lt1>
          <a:srgbClr val="EAEAEA"/>
        </a:lt1>
        <a:dk2>
          <a:srgbClr val="996600"/>
        </a:dk2>
        <a:lt2>
          <a:srgbClr val="FFCC99"/>
        </a:lt2>
        <a:accent1>
          <a:srgbClr val="727DE0"/>
        </a:accent1>
        <a:accent2>
          <a:srgbClr val="D54F41"/>
        </a:accent2>
        <a:accent3>
          <a:srgbClr val="CAB8AA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Orbit 10">
    <a:dk1>
      <a:srgbClr val="000000"/>
    </a:dk1>
    <a:lt1>
      <a:srgbClr val="FFFFFF"/>
    </a:lt1>
    <a:dk2>
      <a:srgbClr val="000000"/>
    </a:dk2>
    <a:lt2>
      <a:srgbClr val="FFFFFF"/>
    </a:lt2>
    <a:accent1>
      <a:srgbClr val="3333CC"/>
    </a:accent1>
    <a:accent2>
      <a:srgbClr val="666699"/>
    </a:accent2>
    <a:accent3>
      <a:srgbClr val="AAAAAA"/>
    </a:accent3>
    <a:accent4>
      <a:srgbClr val="DADADA"/>
    </a:accent4>
    <a:accent5>
      <a:srgbClr val="ADADE2"/>
    </a:accent5>
    <a:accent6>
      <a:srgbClr val="5C5C8A"/>
    </a:accent6>
    <a:hlink>
      <a:srgbClr val="FFFFCC"/>
    </a:hlink>
    <a:folHlink>
      <a:srgbClr val="FFCC6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4899</TotalTime>
  <Words>2184</Words>
  <Application>Microsoft Macintosh PowerPoint</Application>
  <PresentationFormat>On-screen Show (4:3)</PresentationFormat>
  <Paragraphs>478</Paragraphs>
  <Slides>60</Slides>
  <Notes>49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9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78" baseType="lpstr">
      <vt:lpstr>ＭＳ Ｐゴシック</vt:lpstr>
      <vt:lpstr>Arial</vt:lpstr>
      <vt:lpstr>Calibri</vt:lpstr>
      <vt:lpstr>Garamond</vt:lpstr>
      <vt:lpstr>Tahoma</vt:lpstr>
      <vt:lpstr>Times New Roman</vt:lpstr>
      <vt:lpstr>Verdana</vt:lpstr>
      <vt:lpstr>Wingdings</vt:lpstr>
      <vt:lpstr>Stream</vt:lpstr>
      <vt:lpstr>Globe</vt:lpstr>
      <vt:lpstr>Balance</vt:lpstr>
      <vt:lpstr>Default Design</vt:lpstr>
      <vt:lpstr>Orbit</vt:lpstr>
      <vt:lpstr>Strategic</vt:lpstr>
      <vt:lpstr>Blank Presentation</vt:lpstr>
      <vt:lpstr>1_Orbit</vt:lpstr>
      <vt:lpstr>2_Orbit</vt:lpstr>
      <vt:lpstr>Chart</vt:lpstr>
      <vt:lpstr>السياق الإجتماعي والإقتصادي</vt:lpstr>
      <vt:lpstr>مراجعة: فترة ما بين العهدين</vt:lpstr>
      <vt:lpstr>مراجعة: فترة ما بين العهدين</vt:lpstr>
      <vt:lpstr>مراجعة: فترة ما بين العهدين</vt:lpstr>
      <vt:lpstr>مراجعة: فترة ما بين العهدين</vt:lpstr>
      <vt:lpstr>مراجعة: فترة ما بين العهدين</vt:lpstr>
      <vt:lpstr>السياق الإجتماعي-الإقتصادي</vt:lpstr>
      <vt:lpstr>عالم العهد الجديد كان زراعياً</vt:lpstr>
      <vt:lpstr>عدد سكان الإمبراطورية = 55 مليون</vt:lpstr>
      <vt:lpstr>تقسيم السكان</vt:lpstr>
      <vt:lpstr>المجموعات العرقية في إسرائيل</vt:lpstr>
      <vt:lpstr>Languages of the Empire</vt:lpstr>
      <vt:lpstr>اللاتينية: اللغة القانونية</vt:lpstr>
      <vt:lpstr>ما الذي يقوله؟</vt:lpstr>
      <vt:lpstr>الآرامية في فلسطين</vt:lpstr>
      <vt:lpstr>العبرانية في فلسطين</vt:lpstr>
      <vt:lpstr>الحياة الاجتماعية</vt:lpstr>
      <vt:lpstr>أربع طبقات اجتماعية رومانية</vt:lpstr>
      <vt:lpstr>الطبقات الإجتماعية</vt:lpstr>
      <vt:lpstr>كركلا: الفخامة الرومانية</vt:lpstr>
      <vt:lpstr>ما هي الآداب المناسبة في الإحتفال الروماني؟</vt:lpstr>
      <vt:lpstr>مأدبة الأطباق الثلاثة</vt:lpstr>
      <vt:lpstr>الطبقات الإجتماعية</vt:lpstr>
      <vt:lpstr>النساء الرومانيات الثريات</vt:lpstr>
      <vt:lpstr>Romans loved the races</vt:lpstr>
      <vt:lpstr>رؤساء الكهنة الأرستقراطيين</vt:lpstr>
      <vt:lpstr>الطبقات الإجتماعية</vt:lpstr>
      <vt:lpstr>كان الكهنة العاميون العاديون يرتدون الكتان الأبيض العادي</vt:lpstr>
      <vt:lpstr>الحرفيون العاميون (الحدادون)</vt:lpstr>
      <vt:lpstr>كان النجارون اليهود من العامة</vt:lpstr>
      <vt:lpstr>الطبقات   الإجتماعية</vt:lpstr>
      <vt:lpstr>الطبقات الإجتماعية</vt:lpstr>
      <vt:lpstr>الطبقات الإجتماعية</vt:lpstr>
      <vt:lpstr>العبودية في الإمبراطورية الرومانية</vt:lpstr>
      <vt:lpstr>ملامح العبودية في عهد الإمبراطورية الرومانية</vt:lpstr>
      <vt:lpstr>العبودية في الإمبراطورية الرومانية</vt:lpstr>
      <vt:lpstr>Features of slavery during Roman</vt:lpstr>
      <vt:lpstr>المؤسسات الإجتماعية الرومانية</vt:lpstr>
      <vt:lpstr>المؤسسات الإجتماعية الرومانية</vt:lpstr>
      <vt:lpstr>المؤسسات الإجتماعية الرومانية</vt:lpstr>
      <vt:lpstr>يمكن لأعضاء مجتمع المدينة                    الإستئناف أمام منتدى روما</vt:lpstr>
      <vt:lpstr>تشير المواطنة إلى كونك مواطنًا                        في روما أو إسرائيل</vt:lpstr>
      <vt:lpstr>خصائص        المجتمع           الأسري</vt:lpstr>
      <vt:lpstr>تداعيات    المجتمع الأسري</vt:lpstr>
      <vt:lpstr>الكنيسة كائن حي أكثر من كونه منظمة</vt:lpstr>
      <vt:lpstr>تداعيات    المجتمع الأسري</vt:lpstr>
      <vt:lpstr>ما ينقص الناس اليوم هو      العلاقات</vt:lpstr>
      <vt:lpstr>تداعيات    المجتمع الأسري</vt:lpstr>
      <vt:lpstr>اختبار أمانة المجتمع الأسري</vt:lpstr>
      <vt:lpstr>تداعيات    المجتمع الأسري</vt:lpstr>
      <vt:lpstr>مجال     التأثير</vt:lpstr>
      <vt:lpstr>تطبيقات     المجتمع الأسري</vt:lpstr>
      <vt:lpstr>نوّع لأسلوبك</vt:lpstr>
      <vt:lpstr>نوّع أسلوبك</vt:lpstr>
      <vt:lpstr>نوّع أسلوبك</vt:lpstr>
      <vt:lpstr>تطبيقات     المجتمع الأسري</vt:lpstr>
      <vt:lpstr>الكرازة المنزلية: نشاطات فردية</vt:lpstr>
      <vt:lpstr>الكرازة المنزلية: نشاطات جماعية</vt:lpstr>
      <vt:lpstr>الرابط للعرض التقديميِّ "خلفيَّات العهد الجديد" متاحٌ على الموقع الإلكترونيّ:  BibleStudyDownloads.org</vt:lpstr>
      <vt:lpstr>Black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Social-Economic Context</dc:title>
  <dc:creator>Internet</dc:creator>
  <cp:lastModifiedBy>Rick Griffith</cp:lastModifiedBy>
  <cp:revision>262</cp:revision>
  <dcterms:created xsi:type="dcterms:W3CDTF">2003-03-03T07:24:19Z</dcterms:created>
  <dcterms:modified xsi:type="dcterms:W3CDTF">2024-02-22T16:52:13Z</dcterms:modified>
</cp:coreProperties>
</file>